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B91EC28-57E4-4B37-A9CC-745D18C3CE61}"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4238809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1EC28-57E4-4B37-A9CC-745D18C3CE61}"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4115982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1EC28-57E4-4B37-A9CC-745D18C3CE61}"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216028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B91EC28-57E4-4B37-A9CC-745D18C3CE61}"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95587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B91EC28-57E4-4B37-A9CC-745D18C3CE61}" type="datetimeFigureOut">
              <a:rPr lang="ru-RU" smtClean="0"/>
              <a:t>21.02.2013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4214231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B91EC28-57E4-4B37-A9CC-745D18C3CE61}"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1588424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2B91EC28-57E4-4B37-A9CC-745D18C3CE61}" type="datetimeFigureOut">
              <a:rPr lang="ru-RU" smtClean="0"/>
              <a:t>21.02.2013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12480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2B91EC28-57E4-4B37-A9CC-745D18C3CE61}" type="datetimeFigureOut">
              <a:rPr lang="ru-RU" smtClean="0"/>
              <a:t>21.02.2013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4122391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B91EC28-57E4-4B37-A9CC-745D18C3CE61}" type="datetimeFigureOut">
              <a:rPr lang="ru-RU" smtClean="0"/>
              <a:t>21.02.2013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347707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91EC28-57E4-4B37-A9CC-745D18C3CE61}"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168758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B91EC28-57E4-4B37-A9CC-745D18C3CE61}" type="datetimeFigureOut">
              <a:rPr lang="ru-RU" smtClean="0"/>
              <a:t>21.02.2013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74A13D0-5244-489F-827B-D0CC438FDD8F}" type="slidenum">
              <a:rPr lang="ru-RU" smtClean="0"/>
              <a:t>‹#›</a:t>
            </a:fld>
            <a:endParaRPr lang="ru-RU"/>
          </a:p>
        </p:txBody>
      </p:sp>
    </p:spTree>
    <p:extLst>
      <p:ext uri="{BB962C8B-B14F-4D97-AF65-F5344CB8AC3E}">
        <p14:creationId xmlns:p14="http://schemas.microsoft.com/office/powerpoint/2010/main" val="1343313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91EC28-57E4-4B37-A9CC-745D18C3CE61}" type="datetimeFigureOut">
              <a:rPr lang="ru-RU" smtClean="0"/>
              <a:t>21.02.2013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4A13D0-5244-489F-827B-D0CC438FDD8F}" type="slidenum">
              <a:rPr lang="ru-RU" smtClean="0"/>
              <a:t>‹#›</a:t>
            </a:fld>
            <a:endParaRPr lang="ru-RU"/>
          </a:p>
        </p:txBody>
      </p:sp>
    </p:spTree>
    <p:extLst>
      <p:ext uri="{BB962C8B-B14F-4D97-AF65-F5344CB8AC3E}">
        <p14:creationId xmlns:p14="http://schemas.microsoft.com/office/powerpoint/2010/main" val="3571454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620689"/>
            <a:ext cx="7772400" cy="2979762"/>
          </a:xfrm>
        </p:spPr>
        <p:txBody>
          <a:bodyPr>
            <a:normAutofit/>
          </a:bodyPr>
          <a:lstStyle/>
          <a:p>
            <a:r>
              <a:rPr lang="ru-RU" sz="4800" dirty="0" smtClean="0"/>
              <a:t>Иностранные языки в моей семье</a:t>
            </a:r>
            <a:endParaRPr lang="ru-RU" sz="4800"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361401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496944" cy="3717032"/>
          </a:xfrm>
        </p:spPr>
        <p:txBody>
          <a:bodyPr>
            <a:normAutofit fontScale="90000"/>
          </a:bodyPr>
          <a:lstStyle/>
          <a:p>
            <a:r>
              <a:rPr lang="ru-RU" sz="1800" b="1" dirty="0" smtClean="0"/>
              <a:t>Английские традиции</a:t>
            </a:r>
            <a:r>
              <a:rPr lang="ru-RU" sz="1800" dirty="0" smtClean="0"/>
              <a:t/>
            </a:r>
            <a:br>
              <a:rPr lang="ru-RU" sz="1800" dirty="0" smtClean="0"/>
            </a:br>
            <a:r>
              <a:rPr lang="ru-RU" sz="1800" dirty="0" smtClean="0"/>
              <a:t>Каждая страна и каждый народ имеет свои собственные обычаи и традиции. Вы не можете говорить об Англии, не говоря о её традициях и обычаях. Англичане гордятся своими традициями и бережно хранят их. Англичане являются домоседами. "В гостях хорошо, а дома лучше", говорят они. Когда они не работают, они любят проводить выходные дома со своими семьями. </a:t>
            </a:r>
            <a:br>
              <a:rPr lang="ru-RU" sz="1800" dirty="0" smtClean="0"/>
            </a:br>
            <a:r>
              <a:rPr lang="ru-RU" sz="1800" dirty="0" smtClean="0"/>
              <a:t>Англичане очень любят камины, поэтому многие из них предпочитают открытый огонь центральному отоплению. </a:t>
            </a:r>
            <a:br>
              <a:rPr lang="ru-RU" sz="1800" dirty="0" smtClean="0"/>
            </a:br>
            <a:r>
              <a:rPr lang="ru-RU" sz="1800" dirty="0" smtClean="0"/>
              <a:t>Они любят жить в домах с небольшим садом. Люди во всем мире знают поговорку: "Дом англичанина- его крепость". </a:t>
            </a:r>
            <a:br>
              <a:rPr lang="ru-RU" sz="1800" dirty="0" smtClean="0"/>
            </a:br>
            <a:r>
              <a:rPr lang="ru-RU" sz="1800" dirty="0" smtClean="0"/>
              <a:t>Говорят, что английский народ,  сохраняет свои традиции даже в еде. </a:t>
            </a:r>
            <a:br>
              <a:rPr lang="ru-RU" sz="1800" dirty="0" smtClean="0"/>
            </a:br>
            <a:r>
              <a:rPr lang="ru-RU" sz="1800" dirty="0" smtClean="0"/>
              <a:t>Англичане являются большими любителями чая. Они пьют его много раз в день. Некоторые англичане пьют чай на завтрак, чай во время обеда, после обеда, чай во "время чая" и чай с ужином. Некоторые английские семьи имеют "высокий чай" или большой чай и обходятся без ужина</a:t>
            </a:r>
            <a:r>
              <a:rPr lang="ru-RU" sz="1600" dirty="0" smtClean="0"/>
              <a:t>. </a:t>
            </a:r>
            <a:endParaRPr lang="ru-RU" sz="1600" dirty="0"/>
          </a:p>
        </p:txBody>
      </p:sp>
      <p:pic>
        <p:nvPicPr>
          <p:cNvPr id="8194" name="Picture 2" descr="D:\юля\Новая папка\10411.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01243" y="3789040"/>
            <a:ext cx="3350513" cy="2880320"/>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D:\юля\Новая папка\england_obichai.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076056" y="3789040"/>
            <a:ext cx="3312368"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550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778098"/>
          </a:xfrm>
        </p:spPr>
        <p:txBody>
          <a:bodyPr/>
          <a:lstStyle/>
          <a:p>
            <a:r>
              <a:rPr lang="ru-RU" dirty="0" smtClean="0"/>
              <a:t>Русский алфавит</a:t>
            </a:r>
            <a:endParaRPr lang="ru-RU" dirty="0"/>
          </a:p>
        </p:txBody>
      </p:sp>
      <p:sp>
        <p:nvSpPr>
          <p:cNvPr id="6" name="Объект 5"/>
          <p:cNvSpPr>
            <a:spLocks noGrp="1"/>
          </p:cNvSpPr>
          <p:nvPr>
            <p:ph idx="1"/>
          </p:nvPr>
        </p:nvSpPr>
        <p:spPr>
          <a:xfrm>
            <a:off x="457200" y="1196752"/>
            <a:ext cx="8229600" cy="4929411"/>
          </a:xfrm>
        </p:spPr>
        <p:txBody>
          <a:bodyPr>
            <a:normAutofit fontScale="92500" lnSpcReduction="10000"/>
          </a:bodyPr>
          <a:lstStyle/>
          <a:p>
            <a:pPr marL="0" indent="0">
              <a:buNone/>
            </a:pPr>
            <a:r>
              <a:rPr lang="ru-RU" sz="2200" dirty="0" smtClean="0">
                <a:cs typeface="Aharoni" pitchFamily="2" charset="-79"/>
              </a:rPr>
              <a:t>        Русский </a:t>
            </a:r>
            <a:r>
              <a:rPr lang="ru-RU" sz="2200" dirty="0" smtClean="0">
                <a:cs typeface="Aharoni" pitchFamily="2" charset="-79"/>
              </a:rPr>
              <a:t>алфавит произошёл от древнерусской кириллицы, которая, в свою очередь, была заимствована у болгар и получила распространение на Руси после принятия христианства (988г.) Последняя крупная реформа письменности была проведена в 1918 г.- в её результате появился нынешний русский алфавит, состоящий из 33 букв.</a:t>
            </a:r>
          </a:p>
          <a:p>
            <a:pPr algn="ctr"/>
            <a:r>
              <a:rPr lang="ru-RU" sz="2200" dirty="0" smtClean="0"/>
              <a:t>А а	Б </a:t>
            </a:r>
            <a:r>
              <a:rPr lang="ru-RU" sz="2200" dirty="0" err="1" smtClean="0"/>
              <a:t>б</a:t>
            </a:r>
            <a:r>
              <a:rPr lang="ru-RU" sz="2200" dirty="0" smtClean="0"/>
              <a:t>	В </a:t>
            </a:r>
            <a:r>
              <a:rPr lang="ru-RU" sz="2200" dirty="0" err="1" smtClean="0"/>
              <a:t>в</a:t>
            </a:r>
            <a:endParaRPr lang="ru-RU" sz="2200" dirty="0" smtClean="0"/>
          </a:p>
          <a:p>
            <a:pPr algn="ctr"/>
            <a:r>
              <a:rPr lang="ru-RU" sz="1800" dirty="0" smtClean="0"/>
              <a:t>Г </a:t>
            </a:r>
            <a:r>
              <a:rPr lang="ru-RU" sz="1800" dirty="0" err="1" smtClean="0"/>
              <a:t>г</a:t>
            </a:r>
            <a:r>
              <a:rPr lang="ru-RU" sz="1800" dirty="0" smtClean="0"/>
              <a:t>	Д </a:t>
            </a:r>
            <a:r>
              <a:rPr lang="ru-RU" sz="1800" dirty="0" err="1" smtClean="0"/>
              <a:t>д</a:t>
            </a:r>
            <a:r>
              <a:rPr lang="ru-RU" sz="1800" dirty="0" smtClean="0"/>
              <a:t>	Е </a:t>
            </a:r>
            <a:r>
              <a:rPr lang="ru-RU" sz="1800" dirty="0" err="1" smtClean="0"/>
              <a:t>е</a:t>
            </a:r>
            <a:endParaRPr lang="ru-RU" sz="1800" dirty="0" smtClean="0"/>
          </a:p>
          <a:p>
            <a:pPr algn="ctr"/>
            <a:r>
              <a:rPr lang="ru-RU" sz="1800" dirty="0" smtClean="0"/>
              <a:t>Ё </a:t>
            </a:r>
            <a:r>
              <a:rPr lang="ru-RU" sz="1800" dirty="0" err="1" smtClean="0"/>
              <a:t>ё</a:t>
            </a:r>
            <a:r>
              <a:rPr lang="ru-RU" sz="1800" dirty="0" smtClean="0"/>
              <a:t>	Ж </a:t>
            </a:r>
            <a:r>
              <a:rPr lang="ru-RU" sz="1800" dirty="0" err="1" smtClean="0"/>
              <a:t>ж</a:t>
            </a:r>
            <a:r>
              <a:rPr lang="ru-RU" sz="1800" dirty="0" smtClean="0"/>
              <a:t>	З </a:t>
            </a:r>
            <a:r>
              <a:rPr lang="ru-RU" sz="1800" dirty="0" err="1" smtClean="0"/>
              <a:t>з</a:t>
            </a:r>
            <a:endParaRPr lang="ru-RU" sz="1800" dirty="0" smtClean="0"/>
          </a:p>
          <a:p>
            <a:pPr algn="ctr"/>
            <a:r>
              <a:rPr lang="ru-RU" sz="1800" dirty="0" smtClean="0"/>
              <a:t>И </a:t>
            </a:r>
            <a:r>
              <a:rPr lang="ru-RU" sz="1800" dirty="0" err="1" smtClean="0"/>
              <a:t>и</a:t>
            </a:r>
            <a:r>
              <a:rPr lang="ru-RU" sz="1800" dirty="0" smtClean="0"/>
              <a:t>	Й </a:t>
            </a:r>
            <a:r>
              <a:rPr lang="ru-RU" sz="1800" dirty="0" err="1" smtClean="0"/>
              <a:t>й</a:t>
            </a:r>
            <a:r>
              <a:rPr lang="ru-RU" sz="1800" dirty="0" smtClean="0"/>
              <a:t>	К </a:t>
            </a:r>
            <a:r>
              <a:rPr lang="ru-RU" sz="1800" dirty="0" err="1" smtClean="0"/>
              <a:t>к</a:t>
            </a:r>
            <a:endParaRPr lang="ru-RU" sz="1800" dirty="0" smtClean="0"/>
          </a:p>
          <a:p>
            <a:pPr algn="ctr"/>
            <a:r>
              <a:rPr lang="ru-RU" sz="1800" dirty="0" smtClean="0"/>
              <a:t>Л </a:t>
            </a:r>
            <a:r>
              <a:rPr lang="ru-RU" sz="1800" dirty="0" err="1" smtClean="0"/>
              <a:t>л</a:t>
            </a:r>
            <a:r>
              <a:rPr lang="ru-RU" sz="1800" dirty="0" smtClean="0"/>
              <a:t>	М </a:t>
            </a:r>
            <a:r>
              <a:rPr lang="ru-RU" sz="1800" dirty="0" err="1" smtClean="0"/>
              <a:t>м</a:t>
            </a:r>
            <a:r>
              <a:rPr lang="ru-RU" sz="1800" dirty="0" smtClean="0"/>
              <a:t>	Н </a:t>
            </a:r>
            <a:r>
              <a:rPr lang="ru-RU" sz="1800" dirty="0" err="1" smtClean="0"/>
              <a:t>н</a:t>
            </a:r>
            <a:endParaRPr lang="ru-RU" sz="1800" dirty="0" smtClean="0"/>
          </a:p>
          <a:p>
            <a:pPr algn="ctr"/>
            <a:r>
              <a:rPr lang="ru-RU" sz="1800" dirty="0" smtClean="0"/>
              <a:t>О </a:t>
            </a:r>
            <a:r>
              <a:rPr lang="ru-RU" sz="1800" dirty="0" err="1" smtClean="0"/>
              <a:t>о</a:t>
            </a:r>
            <a:r>
              <a:rPr lang="ru-RU" sz="1800" dirty="0" smtClean="0"/>
              <a:t>	П </a:t>
            </a:r>
            <a:r>
              <a:rPr lang="ru-RU" sz="1800" dirty="0" err="1" smtClean="0"/>
              <a:t>п</a:t>
            </a:r>
            <a:r>
              <a:rPr lang="ru-RU" sz="1800" dirty="0" smtClean="0"/>
              <a:t>	Р </a:t>
            </a:r>
            <a:r>
              <a:rPr lang="ru-RU" sz="1800" dirty="0" err="1" smtClean="0"/>
              <a:t>р</a:t>
            </a:r>
            <a:endParaRPr lang="ru-RU" sz="1800" dirty="0" smtClean="0"/>
          </a:p>
          <a:p>
            <a:pPr algn="ctr"/>
            <a:r>
              <a:rPr lang="ru-RU" sz="1800" dirty="0" smtClean="0"/>
              <a:t>С </a:t>
            </a:r>
            <a:r>
              <a:rPr lang="ru-RU" sz="1800" dirty="0" err="1" smtClean="0"/>
              <a:t>с</a:t>
            </a:r>
            <a:r>
              <a:rPr lang="ru-RU" sz="1800" dirty="0" smtClean="0"/>
              <a:t>	Т </a:t>
            </a:r>
            <a:r>
              <a:rPr lang="ru-RU" sz="1800" dirty="0" err="1" smtClean="0"/>
              <a:t>т</a:t>
            </a:r>
            <a:r>
              <a:rPr lang="ru-RU" sz="1800" dirty="0" smtClean="0"/>
              <a:t>	У </a:t>
            </a:r>
            <a:r>
              <a:rPr lang="ru-RU" sz="1800" dirty="0" err="1" smtClean="0"/>
              <a:t>у</a:t>
            </a:r>
            <a:endParaRPr lang="ru-RU" sz="1800" dirty="0" smtClean="0"/>
          </a:p>
          <a:p>
            <a:pPr algn="ctr"/>
            <a:r>
              <a:rPr lang="ru-RU" sz="1800" dirty="0" smtClean="0"/>
              <a:t>Ф </a:t>
            </a:r>
            <a:r>
              <a:rPr lang="ru-RU" sz="1800" dirty="0" err="1" smtClean="0"/>
              <a:t>ф</a:t>
            </a:r>
            <a:r>
              <a:rPr lang="ru-RU" sz="1800" dirty="0" smtClean="0"/>
              <a:t>	Х </a:t>
            </a:r>
            <a:r>
              <a:rPr lang="ru-RU" sz="1800" dirty="0" err="1" smtClean="0"/>
              <a:t>х</a:t>
            </a:r>
            <a:r>
              <a:rPr lang="ru-RU" sz="1800" dirty="0" smtClean="0"/>
              <a:t>	Ц </a:t>
            </a:r>
            <a:r>
              <a:rPr lang="ru-RU" sz="1800" dirty="0" err="1" smtClean="0"/>
              <a:t>ц</a:t>
            </a:r>
            <a:endParaRPr lang="ru-RU" sz="1800" dirty="0" smtClean="0"/>
          </a:p>
          <a:p>
            <a:pPr algn="ctr"/>
            <a:r>
              <a:rPr lang="ru-RU" sz="1800" dirty="0" smtClean="0"/>
              <a:t>Ч </a:t>
            </a:r>
            <a:r>
              <a:rPr lang="ru-RU" sz="1800" dirty="0" err="1" smtClean="0"/>
              <a:t>ч</a:t>
            </a:r>
            <a:r>
              <a:rPr lang="ru-RU" sz="1800" dirty="0" smtClean="0"/>
              <a:t>	Ш </a:t>
            </a:r>
            <a:r>
              <a:rPr lang="ru-RU" sz="1800" dirty="0" err="1" smtClean="0"/>
              <a:t>ш</a:t>
            </a:r>
            <a:r>
              <a:rPr lang="ru-RU" sz="1800" dirty="0" smtClean="0"/>
              <a:t>	Щ </a:t>
            </a:r>
            <a:r>
              <a:rPr lang="ru-RU" sz="1800" dirty="0" err="1" smtClean="0"/>
              <a:t>щ</a:t>
            </a:r>
            <a:endParaRPr lang="ru-RU" sz="1800" dirty="0" smtClean="0"/>
          </a:p>
          <a:p>
            <a:pPr algn="ctr"/>
            <a:r>
              <a:rPr lang="ru-RU" sz="1800" dirty="0" smtClean="0"/>
              <a:t>Ъ </a:t>
            </a:r>
            <a:r>
              <a:rPr lang="ru-RU" sz="1800" dirty="0" err="1" smtClean="0"/>
              <a:t>ъ</a:t>
            </a:r>
            <a:r>
              <a:rPr lang="ru-RU" sz="1800" dirty="0" smtClean="0"/>
              <a:t>	Ы </a:t>
            </a:r>
            <a:r>
              <a:rPr lang="ru-RU" sz="1800" dirty="0" err="1" smtClean="0"/>
              <a:t>ы</a:t>
            </a:r>
            <a:r>
              <a:rPr lang="ru-RU" sz="1800" dirty="0" smtClean="0"/>
              <a:t>	Ь </a:t>
            </a:r>
            <a:r>
              <a:rPr lang="ru-RU" sz="1800" dirty="0" err="1" smtClean="0"/>
              <a:t>ь</a:t>
            </a:r>
            <a:endParaRPr lang="ru-RU" sz="1800" dirty="0" smtClean="0"/>
          </a:p>
          <a:p>
            <a:pPr algn="ctr"/>
            <a:r>
              <a:rPr lang="ru-RU" sz="1800" dirty="0" smtClean="0"/>
              <a:t>Э </a:t>
            </a:r>
            <a:r>
              <a:rPr lang="ru-RU" sz="1800" dirty="0" err="1" smtClean="0"/>
              <a:t>э</a:t>
            </a:r>
            <a:r>
              <a:rPr lang="ru-RU" sz="1800" dirty="0" smtClean="0"/>
              <a:t>	Ю </a:t>
            </a:r>
            <a:r>
              <a:rPr lang="ru-RU" sz="1800" dirty="0" err="1" smtClean="0"/>
              <a:t>ю</a:t>
            </a:r>
            <a:r>
              <a:rPr lang="ru-RU" sz="1800" dirty="0" smtClean="0"/>
              <a:t>	Я </a:t>
            </a:r>
            <a:r>
              <a:rPr lang="ru-RU" sz="1800" dirty="0" err="1" smtClean="0"/>
              <a:t>я</a:t>
            </a:r>
            <a:endParaRPr lang="ru-RU" sz="1800" dirty="0"/>
          </a:p>
        </p:txBody>
      </p:sp>
    </p:spTree>
    <p:extLst>
      <p:ext uri="{BB962C8B-B14F-4D97-AF65-F5344CB8AC3E}">
        <p14:creationId xmlns:p14="http://schemas.microsoft.com/office/powerpoint/2010/main" val="3085985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rmAutofit/>
          </a:bodyPr>
          <a:lstStyle/>
          <a:p>
            <a:r>
              <a:rPr lang="ru-RU" sz="2400" dirty="0" smtClean="0"/>
              <a:t>Татарский алфавит</a:t>
            </a:r>
            <a:endParaRPr lang="ru-RU" sz="2400" dirty="0"/>
          </a:p>
        </p:txBody>
      </p:sp>
      <p:sp>
        <p:nvSpPr>
          <p:cNvPr id="3" name="Объект 2"/>
          <p:cNvSpPr>
            <a:spLocks noGrp="1"/>
          </p:cNvSpPr>
          <p:nvPr>
            <p:ph idx="1"/>
          </p:nvPr>
        </p:nvSpPr>
        <p:spPr>
          <a:xfrm>
            <a:off x="457200" y="620688"/>
            <a:ext cx="8229600" cy="5976664"/>
          </a:xfrm>
        </p:spPr>
        <p:txBody>
          <a:bodyPr>
            <a:noAutofit/>
          </a:bodyPr>
          <a:lstStyle/>
          <a:p>
            <a:pPr marL="0" indent="0">
              <a:buNone/>
            </a:pPr>
            <a:r>
              <a:rPr lang="ru-RU" sz="1400" dirty="0" smtClean="0"/>
              <a:t>          С </a:t>
            </a:r>
            <a:r>
              <a:rPr lang="ru-RU" sz="1400" dirty="0"/>
              <a:t>Х века для татарского письма использовался арабский алфавит, с определенными изменениями, внесенными в 1920 году. Предшествовали этому тюркская </a:t>
            </a:r>
            <a:r>
              <a:rPr lang="ru-RU" sz="1400" dirty="0" err="1"/>
              <a:t>руника</a:t>
            </a:r>
            <a:r>
              <a:rPr lang="ru-RU" sz="1400" dirty="0"/>
              <a:t> и уйгурское письмо. В 1927 году арабский алфавит был заменен на латинизированный (так называемый </a:t>
            </a:r>
            <a:r>
              <a:rPr lang="ru-RU" sz="1400" dirty="0" err="1"/>
              <a:t>яналиф</a:t>
            </a:r>
            <a:r>
              <a:rPr lang="ru-RU" sz="1400" dirty="0"/>
              <a:t>) с дополнительными буквами, а в 1939-м произошел переход на кириллический вариант письменности, и опять с добавленными к русскому алфавиту шестью буквами (но цель адекватного отображения достаточно сложной татарской фонетики все-таки не была достигнута; отметим, что в башкирский алфавит помимо этих шести букв введены еще четыре). </a:t>
            </a:r>
          </a:p>
          <a:p>
            <a:pPr marL="0" indent="0">
              <a:buNone/>
            </a:pPr>
            <a:r>
              <a:rPr lang="ru-RU" sz="1400" dirty="0"/>
              <a:t>Ниже приведен современный татарский алфавит на кириллической основе:</a:t>
            </a:r>
          </a:p>
          <a:p>
            <a:pPr algn="just"/>
            <a:r>
              <a:rPr lang="ru-RU" sz="1400" dirty="0"/>
              <a:t>А </a:t>
            </a:r>
            <a:r>
              <a:rPr lang="ru-RU" sz="1400" dirty="0" err="1"/>
              <a:t>а</a:t>
            </a:r>
            <a:r>
              <a:rPr lang="ru-RU" sz="1400" dirty="0"/>
              <a:t>   Ж </a:t>
            </a:r>
            <a:r>
              <a:rPr lang="ru-RU" sz="1400" dirty="0" err="1"/>
              <a:t>ж</a:t>
            </a:r>
            <a:r>
              <a:rPr lang="ru-RU" sz="1400" dirty="0"/>
              <a:t>   Н </a:t>
            </a:r>
            <a:r>
              <a:rPr lang="ru-RU" sz="1400" dirty="0" err="1"/>
              <a:t>н</a:t>
            </a:r>
            <a:r>
              <a:rPr lang="ru-RU" sz="1400" dirty="0"/>
              <a:t>   У </a:t>
            </a:r>
            <a:r>
              <a:rPr lang="ru-RU" sz="1400" dirty="0" err="1"/>
              <a:t>у</a:t>
            </a:r>
            <a:r>
              <a:rPr lang="ru-RU" sz="1400" dirty="0"/>
              <a:t>   Щ </a:t>
            </a:r>
            <a:r>
              <a:rPr lang="ru-RU" sz="1400" dirty="0" err="1"/>
              <a:t>щ</a:t>
            </a:r>
            <a:endParaRPr lang="ru-RU" sz="1400" dirty="0"/>
          </a:p>
          <a:p>
            <a:pPr algn="just"/>
            <a:r>
              <a:rPr lang="ru-RU" sz="1400" dirty="0"/>
              <a:t> </a:t>
            </a:r>
          </a:p>
          <a:p>
            <a:pPr algn="just"/>
            <a:r>
              <a:rPr lang="ru-RU" sz="1400" dirty="0"/>
              <a:t>Ә </a:t>
            </a:r>
            <a:r>
              <a:rPr lang="ru-RU" sz="1400" dirty="0" err="1"/>
              <a:t>ә</a:t>
            </a:r>
            <a:r>
              <a:rPr lang="ru-RU" sz="1400" dirty="0"/>
              <a:t>   Җ </a:t>
            </a:r>
            <a:r>
              <a:rPr lang="ru-RU" sz="1400" dirty="0" err="1"/>
              <a:t>җ</a:t>
            </a:r>
            <a:r>
              <a:rPr lang="ru-RU" sz="1400" dirty="0"/>
              <a:t>    ң   Ү </a:t>
            </a:r>
            <a:r>
              <a:rPr lang="ru-RU" sz="1400" dirty="0" err="1"/>
              <a:t>ү</a:t>
            </a:r>
            <a:r>
              <a:rPr lang="ru-RU" sz="1400" dirty="0"/>
              <a:t>   ъ</a:t>
            </a:r>
          </a:p>
          <a:p>
            <a:pPr algn="just"/>
            <a:r>
              <a:rPr lang="ru-RU" sz="1400" dirty="0"/>
              <a:t> </a:t>
            </a:r>
          </a:p>
          <a:p>
            <a:pPr algn="just"/>
            <a:r>
              <a:rPr lang="ru-RU" sz="1400" dirty="0"/>
              <a:t>Б </a:t>
            </a:r>
            <a:r>
              <a:rPr lang="ru-RU" sz="1400" dirty="0" err="1"/>
              <a:t>б</a:t>
            </a:r>
            <a:r>
              <a:rPr lang="ru-RU" sz="1400" dirty="0"/>
              <a:t>   З </a:t>
            </a:r>
            <a:r>
              <a:rPr lang="ru-RU" sz="1400" dirty="0" err="1"/>
              <a:t>з</a:t>
            </a:r>
            <a:r>
              <a:rPr lang="ru-RU" sz="1400" dirty="0"/>
              <a:t>   О </a:t>
            </a:r>
            <a:r>
              <a:rPr lang="ru-RU" sz="1400" dirty="0" err="1"/>
              <a:t>о</a:t>
            </a:r>
            <a:r>
              <a:rPr lang="ru-RU" sz="1400" dirty="0"/>
              <a:t>   Ф </a:t>
            </a:r>
            <a:r>
              <a:rPr lang="ru-RU" sz="1400" dirty="0" err="1"/>
              <a:t>ф</a:t>
            </a:r>
            <a:r>
              <a:rPr lang="ru-RU" sz="1400" dirty="0"/>
              <a:t>   Ы </a:t>
            </a:r>
            <a:r>
              <a:rPr lang="ru-RU" sz="1400" dirty="0" err="1"/>
              <a:t>ы</a:t>
            </a:r>
            <a:endParaRPr lang="ru-RU" sz="1400" dirty="0"/>
          </a:p>
          <a:p>
            <a:pPr algn="just"/>
            <a:r>
              <a:rPr lang="ru-RU" sz="1400" dirty="0"/>
              <a:t> </a:t>
            </a:r>
          </a:p>
          <a:p>
            <a:pPr algn="just"/>
            <a:r>
              <a:rPr lang="ru-RU" sz="1400" dirty="0"/>
              <a:t>В </a:t>
            </a:r>
            <a:r>
              <a:rPr lang="ru-RU" sz="1400" dirty="0" err="1"/>
              <a:t>в</a:t>
            </a:r>
            <a:r>
              <a:rPr lang="ru-RU" sz="1400" dirty="0"/>
              <a:t>   И </a:t>
            </a:r>
            <a:r>
              <a:rPr lang="ru-RU" sz="1400" dirty="0" err="1"/>
              <a:t>и</a:t>
            </a:r>
            <a:r>
              <a:rPr lang="ru-RU" sz="1400" dirty="0"/>
              <a:t>   Ө </a:t>
            </a:r>
            <a:r>
              <a:rPr lang="ru-RU" sz="1400" dirty="0" err="1"/>
              <a:t>ө</a:t>
            </a:r>
            <a:r>
              <a:rPr lang="ru-RU" sz="1400" dirty="0"/>
              <a:t>   Х </a:t>
            </a:r>
            <a:r>
              <a:rPr lang="ru-RU" sz="1400" dirty="0" err="1"/>
              <a:t>х</a:t>
            </a:r>
            <a:r>
              <a:rPr lang="ru-RU" sz="1400" dirty="0"/>
              <a:t>   ь</a:t>
            </a:r>
          </a:p>
          <a:p>
            <a:pPr algn="just"/>
            <a:r>
              <a:rPr lang="ru-RU" sz="1400" dirty="0"/>
              <a:t> </a:t>
            </a:r>
          </a:p>
          <a:p>
            <a:pPr algn="just"/>
            <a:r>
              <a:rPr lang="ru-RU" sz="1400" dirty="0"/>
              <a:t>Г </a:t>
            </a:r>
            <a:r>
              <a:rPr lang="ru-RU" sz="1400" dirty="0" err="1"/>
              <a:t>г</a:t>
            </a:r>
            <a:r>
              <a:rPr lang="ru-RU" sz="1400" dirty="0"/>
              <a:t>   Й </a:t>
            </a:r>
            <a:r>
              <a:rPr lang="ru-RU" sz="1400" dirty="0" err="1"/>
              <a:t>й</a:t>
            </a:r>
            <a:r>
              <a:rPr lang="ru-RU" sz="1400" dirty="0"/>
              <a:t>   П </a:t>
            </a:r>
            <a:r>
              <a:rPr lang="ru-RU" sz="1400" dirty="0" err="1"/>
              <a:t>п</a:t>
            </a:r>
            <a:r>
              <a:rPr lang="ru-RU" sz="1400" dirty="0"/>
              <a:t>    Һ </a:t>
            </a:r>
            <a:r>
              <a:rPr lang="ru-RU" sz="1400" dirty="0" err="1"/>
              <a:t>һ</a:t>
            </a:r>
            <a:r>
              <a:rPr lang="ru-RU" sz="1400" dirty="0"/>
              <a:t>   Э </a:t>
            </a:r>
            <a:r>
              <a:rPr lang="ru-RU" sz="1400" dirty="0" err="1"/>
              <a:t>э</a:t>
            </a:r>
            <a:endParaRPr lang="ru-RU" sz="1400" dirty="0"/>
          </a:p>
          <a:p>
            <a:pPr algn="just"/>
            <a:r>
              <a:rPr lang="ru-RU" sz="1400" dirty="0"/>
              <a:t> </a:t>
            </a:r>
          </a:p>
          <a:p>
            <a:pPr algn="just"/>
            <a:r>
              <a:rPr lang="ru-RU" sz="1400" dirty="0"/>
              <a:t>Д </a:t>
            </a:r>
            <a:r>
              <a:rPr lang="ru-RU" sz="1400" dirty="0" err="1"/>
              <a:t>д</a:t>
            </a:r>
            <a:r>
              <a:rPr lang="ru-RU" sz="1400" dirty="0"/>
              <a:t>   К </a:t>
            </a:r>
            <a:r>
              <a:rPr lang="ru-RU" sz="1400" dirty="0" err="1"/>
              <a:t>к</a:t>
            </a:r>
            <a:r>
              <a:rPr lang="ru-RU" sz="1400" dirty="0"/>
              <a:t>   Р </a:t>
            </a:r>
            <a:r>
              <a:rPr lang="ru-RU" sz="1400" dirty="0" err="1"/>
              <a:t>р</a:t>
            </a:r>
            <a:r>
              <a:rPr lang="ru-RU" sz="1400" dirty="0"/>
              <a:t>    Ц </a:t>
            </a:r>
            <a:r>
              <a:rPr lang="ru-RU" sz="1400" dirty="0" err="1"/>
              <a:t>ц</a:t>
            </a:r>
            <a:r>
              <a:rPr lang="ru-RU" sz="1400" dirty="0"/>
              <a:t>   Ю </a:t>
            </a:r>
            <a:r>
              <a:rPr lang="ru-RU" sz="1400" dirty="0" err="1"/>
              <a:t>ю</a:t>
            </a:r>
            <a:endParaRPr lang="ru-RU" sz="1400" dirty="0"/>
          </a:p>
          <a:p>
            <a:pPr algn="just"/>
            <a:r>
              <a:rPr lang="ru-RU" sz="1400" dirty="0"/>
              <a:t> </a:t>
            </a:r>
          </a:p>
          <a:p>
            <a:pPr algn="just"/>
            <a:r>
              <a:rPr lang="ru-RU" sz="1400" dirty="0"/>
              <a:t>Е </a:t>
            </a:r>
            <a:r>
              <a:rPr lang="ru-RU" sz="1400" dirty="0" err="1"/>
              <a:t>е</a:t>
            </a:r>
            <a:r>
              <a:rPr lang="ru-RU" sz="1400" dirty="0"/>
              <a:t>   Л </a:t>
            </a:r>
            <a:r>
              <a:rPr lang="ru-RU" sz="1400" dirty="0" err="1"/>
              <a:t>л</a:t>
            </a:r>
            <a:r>
              <a:rPr lang="ru-RU" sz="1400" dirty="0"/>
              <a:t>   С </a:t>
            </a:r>
            <a:r>
              <a:rPr lang="ru-RU" sz="1400" dirty="0" err="1"/>
              <a:t>с</a:t>
            </a:r>
            <a:r>
              <a:rPr lang="ru-RU" sz="1400" dirty="0"/>
              <a:t>    Ч </a:t>
            </a:r>
            <a:r>
              <a:rPr lang="ru-RU" sz="1400" dirty="0" err="1"/>
              <a:t>ч</a:t>
            </a:r>
            <a:r>
              <a:rPr lang="ru-RU" sz="1400" dirty="0"/>
              <a:t>   Я </a:t>
            </a:r>
            <a:r>
              <a:rPr lang="ru-RU" sz="1400" dirty="0" err="1"/>
              <a:t>я</a:t>
            </a:r>
            <a:endParaRPr lang="ru-RU" sz="1400" dirty="0"/>
          </a:p>
          <a:p>
            <a:pPr algn="just"/>
            <a:r>
              <a:rPr lang="ru-RU" sz="1400" dirty="0"/>
              <a:t> </a:t>
            </a:r>
          </a:p>
          <a:p>
            <a:pPr algn="just"/>
            <a:r>
              <a:rPr lang="ru-RU" sz="1400" dirty="0"/>
              <a:t>Ё </a:t>
            </a:r>
            <a:r>
              <a:rPr lang="ru-RU" sz="1400" dirty="0" err="1"/>
              <a:t>ё</a:t>
            </a:r>
            <a:r>
              <a:rPr lang="ru-RU" sz="1400" dirty="0"/>
              <a:t>   М </a:t>
            </a:r>
            <a:r>
              <a:rPr lang="ru-RU" sz="1400" dirty="0" err="1"/>
              <a:t>м</a:t>
            </a:r>
            <a:r>
              <a:rPr lang="ru-RU" sz="1400" dirty="0"/>
              <a:t>   Т </a:t>
            </a:r>
            <a:r>
              <a:rPr lang="ru-RU" sz="1400" dirty="0" err="1"/>
              <a:t>т</a:t>
            </a:r>
            <a:r>
              <a:rPr lang="ru-RU" sz="1400" dirty="0"/>
              <a:t>   Ш </a:t>
            </a:r>
            <a:r>
              <a:rPr lang="ru-RU" sz="1400" dirty="0" err="1"/>
              <a:t>ш</a:t>
            </a:r>
            <a:r>
              <a:rPr lang="ru-RU" sz="1400" dirty="0"/>
              <a:t>   </a:t>
            </a:r>
          </a:p>
        </p:txBody>
      </p:sp>
    </p:spTree>
    <p:extLst>
      <p:ext uri="{BB962C8B-B14F-4D97-AF65-F5344CB8AC3E}">
        <p14:creationId xmlns:p14="http://schemas.microsoft.com/office/powerpoint/2010/main" val="369678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rmAutofit/>
          </a:bodyPr>
          <a:lstStyle/>
          <a:p>
            <a:r>
              <a:rPr lang="ru-RU" sz="2400" dirty="0" smtClean="0"/>
              <a:t>Английский алфавит</a:t>
            </a:r>
            <a:endParaRPr lang="ru-RU" sz="2400" dirty="0"/>
          </a:p>
        </p:txBody>
      </p:sp>
      <p:sp>
        <p:nvSpPr>
          <p:cNvPr id="3" name="Объект 2"/>
          <p:cNvSpPr>
            <a:spLocks noGrp="1"/>
          </p:cNvSpPr>
          <p:nvPr>
            <p:ph idx="1"/>
          </p:nvPr>
        </p:nvSpPr>
        <p:spPr>
          <a:xfrm>
            <a:off x="457200" y="692696"/>
            <a:ext cx="8229600" cy="5976664"/>
          </a:xfrm>
        </p:spPr>
        <p:txBody>
          <a:bodyPr>
            <a:normAutofit lnSpcReduction="10000"/>
          </a:bodyPr>
          <a:lstStyle/>
          <a:p>
            <a:pPr marL="0" indent="0">
              <a:buNone/>
            </a:pPr>
            <a:r>
              <a:rPr lang="ru-RU" sz="1100" dirty="0" smtClean="0"/>
              <a:t>       </a:t>
            </a:r>
            <a:r>
              <a:rPr lang="ru-RU" sz="1400" dirty="0" smtClean="0"/>
              <a:t>Письменность </a:t>
            </a:r>
            <a:r>
              <a:rPr lang="ru-RU" sz="1400" dirty="0"/>
              <a:t>на английском языке появилась примерно с V века н. э.[источник не указан 54 дня], для записи использовались англо-саксонские руны, сохранилось лишь несколько небольших фрагментов записей того времени. Замена рун на латинские буквы началась с VII века[источник не указан 54 дня] с приходом христианских миссионеров. В 1011 году монах </a:t>
            </a:r>
            <a:r>
              <a:rPr lang="ru-RU" sz="1400" dirty="0" err="1"/>
              <a:t>Бенедиктинского</a:t>
            </a:r>
            <a:r>
              <a:rPr lang="ru-RU" sz="1400" dirty="0"/>
              <a:t> аббатства по имени </a:t>
            </a:r>
            <a:r>
              <a:rPr lang="ru-RU" sz="1400" dirty="0" err="1"/>
              <a:t>Бёртферт</a:t>
            </a:r>
            <a:r>
              <a:rPr lang="ru-RU" sz="1400" dirty="0"/>
              <a:t> (</a:t>
            </a:r>
            <a:r>
              <a:rPr lang="ru-RU" sz="1400" dirty="0" err="1"/>
              <a:t>Byrhtferð</a:t>
            </a:r>
            <a:r>
              <a:rPr lang="ru-RU" sz="1400" dirty="0"/>
              <a:t>) использовал английский алфавит, состоящий из 23 букв латинского алфавита (без J, U и W), дополненных амперсандом, четырьмя буквами, основанными на англо-саксонских рунах: </a:t>
            </a:r>
            <a:r>
              <a:rPr lang="ru-RU" sz="1400" dirty="0" err="1"/>
              <a:t>Торн</a:t>
            </a:r>
            <a:r>
              <a:rPr lang="ru-RU" sz="1400" dirty="0"/>
              <a:t> (</a:t>
            </a:r>
            <a:r>
              <a:rPr lang="ru-RU" sz="1400" dirty="0" err="1"/>
              <a:t>th</a:t>
            </a:r>
            <a:r>
              <a:rPr lang="ru-RU" sz="1400" dirty="0"/>
              <a:t>), </a:t>
            </a:r>
            <a:r>
              <a:rPr lang="ru-RU" sz="1400" dirty="0" err="1"/>
              <a:t>Вуньо</a:t>
            </a:r>
            <a:r>
              <a:rPr lang="ru-RU" sz="1400" dirty="0"/>
              <a:t> (w), Ð, ȝ (</a:t>
            </a:r>
            <a:r>
              <a:rPr lang="ru-RU" sz="1400" dirty="0" err="1"/>
              <a:t>yoȝ</a:t>
            </a:r>
            <a:r>
              <a:rPr lang="ru-RU" sz="1400" dirty="0"/>
              <a:t>, </a:t>
            </a:r>
            <a:r>
              <a:rPr lang="ru-RU" sz="1400" dirty="0" err="1"/>
              <a:t>йоуг</a:t>
            </a:r>
            <a:r>
              <a:rPr lang="ru-RU" sz="1400" dirty="0"/>
              <a:t>) и лигатурой Æ. Его вариант выглядел так:</a:t>
            </a:r>
          </a:p>
          <a:p>
            <a:pPr marL="0" indent="0">
              <a:buNone/>
            </a:pPr>
            <a:r>
              <a:rPr lang="ru-RU" sz="1400" dirty="0"/>
              <a:t>A B C D E F G H I K L M N O P Q R S T V W X Y Z &amp; Ȝ Ƿ Þ Ð Æ</a:t>
            </a:r>
          </a:p>
          <a:p>
            <a:pPr marL="0" indent="0">
              <a:buNone/>
            </a:pPr>
            <a:r>
              <a:rPr lang="ru-RU" sz="1400" dirty="0" smtClean="0"/>
              <a:t>        Алфавит </a:t>
            </a:r>
            <a:r>
              <a:rPr lang="ru-RU" sz="1400" dirty="0"/>
              <a:t>английского языка основан на латинском алфавите и состоит из 26 букв.</a:t>
            </a:r>
          </a:p>
          <a:p>
            <a:pPr marL="0" indent="0">
              <a:buNone/>
            </a:pPr>
            <a:r>
              <a:rPr lang="ru-RU" sz="1400" dirty="0" smtClean="0"/>
              <a:t>6 </a:t>
            </a:r>
            <a:r>
              <a:rPr lang="ru-RU" sz="1400" dirty="0"/>
              <a:t>букв обозначают гласные звуки (монофтонги и дифтонги, самостоятельно или в составе диграфов): A, E, I, O, U, Y.</a:t>
            </a:r>
          </a:p>
          <a:p>
            <a:pPr marL="0" indent="0">
              <a:buNone/>
            </a:pPr>
            <a:r>
              <a:rPr lang="ru-RU" sz="1400" dirty="0" smtClean="0"/>
              <a:t>20 </a:t>
            </a:r>
            <a:r>
              <a:rPr lang="ru-RU" sz="1400" dirty="0"/>
              <a:t>букв обозначают согласные звуки: B, C, D, F, G, H, J, K, L, M, N, P, Q, R, S, T, V, W, X, </a:t>
            </a:r>
            <a:r>
              <a:rPr lang="ru-RU" sz="1400" dirty="0" smtClean="0"/>
              <a:t>Z</a:t>
            </a:r>
          </a:p>
          <a:p>
            <a:pPr marL="0" indent="0" algn="just">
              <a:buNone/>
            </a:pPr>
            <a:r>
              <a:rPr lang="en-US" sz="1400" dirty="0" err="1"/>
              <a:t>Aa</a:t>
            </a:r>
            <a:r>
              <a:rPr lang="en-US" sz="1400" dirty="0"/>
              <a:t> [ </a:t>
            </a:r>
            <a:r>
              <a:rPr lang="en-US" sz="1400" dirty="0" err="1"/>
              <a:t>ei</a:t>
            </a:r>
            <a:r>
              <a:rPr lang="en-US" sz="1400" dirty="0"/>
              <a:t> ] [</a:t>
            </a:r>
            <a:r>
              <a:rPr lang="ru-RU" sz="1400" dirty="0"/>
              <a:t>эй]	</a:t>
            </a:r>
            <a:r>
              <a:rPr lang="ru-RU" sz="1400" dirty="0" smtClean="0"/>
              <a:t>            </a:t>
            </a:r>
            <a:r>
              <a:rPr lang="en-US" sz="1400" dirty="0" err="1" smtClean="0"/>
              <a:t>Nn</a:t>
            </a:r>
            <a:r>
              <a:rPr lang="en-US" sz="1400" dirty="0" smtClean="0"/>
              <a:t> </a:t>
            </a:r>
            <a:r>
              <a:rPr lang="en-US" sz="1400" dirty="0"/>
              <a:t>[ en ] [</a:t>
            </a:r>
            <a:r>
              <a:rPr lang="ru-RU" sz="1400" dirty="0"/>
              <a:t>эн]</a:t>
            </a:r>
          </a:p>
          <a:p>
            <a:pPr marL="0" indent="0" algn="just">
              <a:buNone/>
            </a:pPr>
            <a:r>
              <a:rPr lang="en-US" sz="1400" dirty="0"/>
              <a:t>Bb [ bi: ] [</a:t>
            </a:r>
            <a:r>
              <a:rPr lang="ru-RU" sz="1400" dirty="0" err="1" smtClean="0"/>
              <a:t>би</a:t>
            </a:r>
            <a:r>
              <a:rPr lang="ru-RU" sz="1400" dirty="0"/>
              <a:t> </a:t>
            </a:r>
            <a:r>
              <a:rPr lang="ru-RU" sz="1400" dirty="0" smtClean="0"/>
              <a:t>            </a:t>
            </a:r>
            <a:r>
              <a:rPr lang="en-US" sz="1400" dirty="0" err="1" smtClean="0"/>
              <a:t>Oo</a:t>
            </a:r>
            <a:r>
              <a:rPr lang="en-US" sz="1400" dirty="0" smtClean="0"/>
              <a:t> </a:t>
            </a:r>
            <a:r>
              <a:rPr lang="en-US" sz="1400" dirty="0"/>
              <a:t>[ </a:t>
            </a:r>
            <a:r>
              <a:rPr lang="en-US" sz="1400" dirty="0" err="1"/>
              <a:t>ou</a:t>
            </a:r>
            <a:r>
              <a:rPr lang="en-US" sz="1400" dirty="0"/>
              <a:t> ] [</a:t>
            </a:r>
            <a:r>
              <a:rPr lang="ru-RU" sz="1400" dirty="0" err="1"/>
              <a:t>оу</a:t>
            </a:r>
            <a:r>
              <a:rPr lang="ru-RU" sz="1400" dirty="0"/>
              <a:t>]</a:t>
            </a:r>
          </a:p>
          <a:p>
            <a:pPr marL="0" indent="0" algn="just">
              <a:buNone/>
            </a:pPr>
            <a:r>
              <a:rPr lang="en-US" sz="1400" dirty="0"/>
              <a:t>Cc [ </a:t>
            </a:r>
            <a:r>
              <a:rPr lang="en-US" sz="1400" dirty="0" err="1"/>
              <a:t>si</a:t>
            </a:r>
            <a:r>
              <a:rPr lang="en-US" sz="1400" dirty="0"/>
              <a:t>: ] [</a:t>
            </a:r>
            <a:r>
              <a:rPr lang="ru-RU" sz="1400" dirty="0"/>
              <a:t>си]	</a:t>
            </a:r>
            <a:r>
              <a:rPr lang="ru-RU" sz="1400" dirty="0" smtClean="0"/>
              <a:t>            </a:t>
            </a:r>
            <a:r>
              <a:rPr lang="en-US" sz="1400" dirty="0" err="1" smtClean="0"/>
              <a:t>Pp</a:t>
            </a:r>
            <a:r>
              <a:rPr lang="en-US" sz="1400" dirty="0" smtClean="0"/>
              <a:t> </a:t>
            </a:r>
            <a:r>
              <a:rPr lang="en-US" sz="1400" dirty="0"/>
              <a:t>[ pi: ] [</a:t>
            </a:r>
            <a:r>
              <a:rPr lang="ru-RU" sz="1400" dirty="0"/>
              <a:t>пи]</a:t>
            </a:r>
          </a:p>
          <a:p>
            <a:pPr marL="0" indent="0" algn="just">
              <a:buNone/>
            </a:pPr>
            <a:r>
              <a:rPr lang="en-US" sz="1400" dirty="0" err="1"/>
              <a:t>Dd</a:t>
            </a:r>
            <a:r>
              <a:rPr lang="en-US" sz="1400" dirty="0"/>
              <a:t> [ di: ] [</a:t>
            </a:r>
            <a:r>
              <a:rPr lang="ru-RU" sz="1400" dirty="0" err="1" smtClean="0"/>
              <a:t>ди</a:t>
            </a:r>
            <a:r>
              <a:rPr lang="ru-RU" sz="1400" dirty="0" smtClean="0"/>
              <a:t>]           </a:t>
            </a:r>
            <a:r>
              <a:rPr lang="en-US" sz="1400" dirty="0" err="1" smtClean="0"/>
              <a:t>Qq</a:t>
            </a:r>
            <a:r>
              <a:rPr lang="en-US" sz="1400" dirty="0" smtClean="0"/>
              <a:t> </a:t>
            </a:r>
            <a:r>
              <a:rPr lang="en-US" sz="1400" dirty="0"/>
              <a:t>[ </a:t>
            </a:r>
            <a:r>
              <a:rPr lang="en-US" sz="1400" dirty="0" err="1"/>
              <a:t>kju</a:t>
            </a:r>
            <a:r>
              <a:rPr lang="en-US" sz="1400" dirty="0"/>
              <a:t>: ] [</a:t>
            </a:r>
            <a:r>
              <a:rPr lang="ru-RU" sz="1400" dirty="0"/>
              <a:t>кью]</a:t>
            </a:r>
          </a:p>
          <a:p>
            <a:pPr marL="0" indent="0" algn="just">
              <a:buNone/>
            </a:pPr>
            <a:r>
              <a:rPr lang="en-US" sz="1400" dirty="0" err="1"/>
              <a:t>Ee</a:t>
            </a:r>
            <a:r>
              <a:rPr lang="en-US" sz="1400" dirty="0"/>
              <a:t> [ i: ] [</a:t>
            </a:r>
            <a:r>
              <a:rPr lang="ru-RU" sz="1400" dirty="0"/>
              <a:t>и]	</a:t>
            </a:r>
            <a:r>
              <a:rPr lang="ru-RU" sz="1400" dirty="0" smtClean="0"/>
              <a:t>            </a:t>
            </a:r>
            <a:r>
              <a:rPr lang="en-US" sz="1400" dirty="0" err="1" smtClean="0"/>
              <a:t>Rr</a:t>
            </a:r>
            <a:r>
              <a:rPr lang="en-US" sz="1400" dirty="0" smtClean="0"/>
              <a:t> </a:t>
            </a:r>
            <a:r>
              <a:rPr lang="en-US" sz="1400" dirty="0"/>
              <a:t>[ a: ] [</a:t>
            </a:r>
            <a:r>
              <a:rPr lang="ru-RU" sz="1400" dirty="0"/>
              <a:t>а:, ар]</a:t>
            </a:r>
          </a:p>
          <a:p>
            <a:pPr marL="0" indent="0" algn="just">
              <a:buNone/>
            </a:pPr>
            <a:r>
              <a:rPr lang="en-US" sz="1400" dirty="0" err="1"/>
              <a:t>Ff</a:t>
            </a:r>
            <a:r>
              <a:rPr lang="en-US" sz="1400" dirty="0"/>
              <a:t> [ </a:t>
            </a:r>
            <a:r>
              <a:rPr lang="en-US" sz="1400" dirty="0" err="1"/>
              <a:t>ef</a:t>
            </a:r>
            <a:r>
              <a:rPr lang="en-US" sz="1400" dirty="0"/>
              <a:t> ] [</a:t>
            </a:r>
            <a:r>
              <a:rPr lang="ru-RU" sz="1400" dirty="0"/>
              <a:t>эф</a:t>
            </a:r>
            <a:r>
              <a:rPr lang="ru-RU" sz="1400" dirty="0" smtClean="0"/>
              <a:t>]              </a:t>
            </a:r>
            <a:r>
              <a:rPr lang="en-US" sz="1400" dirty="0" err="1" smtClean="0"/>
              <a:t>Ss</a:t>
            </a:r>
            <a:r>
              <a:rPr lang="en-US" sz="1400" dirty="0" smtClean="0"/>
              <a:t> </a:t>
            </a:r>
            <a:r>
              <a:rPr lang="en-US" sz="1400" dirty="0"/>
              <a:t>[ </a:t>
            </a:r>
            <a:r>
              <a:rPr lang="en-US" sz="1400" dirty="0" err="1"/>
              <a:t>es</a:t>
            </a:r>
            <a:r>
              <a:rPr lang="en-US" sz="1400" dirty="0"/>
              <a:t> ] [</a:t>
            </a:r>
            <a:r>
              <a:rPr lang="ru-RU" sz="1400" dirty="0"/>
              <a:t>эс]</a:t>
            </a:r>
          </a:p>
          <a:p>
            <a:pPr marL="0" indent="0" algn="just">
              <a:buNone/>
            </a:pPr>
            <a:r>
              <a:rPr lang="en-US" sz="1400" dirty="0" err="1"/>
              <a:t>Gg</a:t>
            </a:r>
            <a:r>
              <a:rPr lang="en-US" sz="1400" dirty="0"/>
              <a:t> [ </a:t>
            </a:r>
            <a:r>
              <a:rPr lang="en-US" sz="1400" dirty="0" err="1"/>
              <a:t>dʒi</a:t>
            </a:r>
            <a:r>
              <a:rPr lang="en-US" sz="1400" dirty="0"/>
              <a:t>: ] [</a:t>
            </a:r>
            <a:r>
              <a:rPr lang="ru-RU" sz="1400" dirty="0" smtClean="0"/>
              <a:t>джи]      </a:t>
            </a:r>
            <a:r>
              <a:rPr lang="en-US" sz="1400" dirty="0" err="1" smtClean="0"/>
              <a:t>Tt</a:t>
            </a:r>
            <a:r>
              <a:rPr lang="en-US" sz="1400" dirty="0" smtClean="0"/>
              <a:t> </a:t>
            </a:r>
            <a:r>
              <a:rPr lang="en-US" sz="1400" dirty="0"/>
              <a:t>[ </a:t>
            </a:r>
            <a:r>
              <a:rPr lang="en-US" sz="1400" dirty="0" err="1"/>
              <a:t>ti</a:t>
            </a:r>
            <a:r>
              <a:rPr lang="en-US" sz="1400" dirty="0"/>
              <a:t>: ] [</a:t>
            </a:r>
            <a:r>
              <a:rPr lang="ru-RU" sz="1400" dirty="0" err="1"/>
              <a:t>ти</a:t>
            </a:r>
            <a:r>
              <a:rPr lang="ru-RU" sz="1400" dirty="0"/>
              <a:t>]</a:t>
            </a:r>
          </a:p>
          <a:p>
            <a:pPr marL="0" indent="0" algn="just">
              <a:buNone/>
            </a:pPr>
            <a:r>
              <a:rPr lang="en-US" sz="1400" dirty="0" err="1"/>
              <a:t>Hh</a:t>
            </a:r>
            <a:r>
              <a:rPr lang="en-US" sz="1400" dirty="0"/>
              <a:t> [ </a:t>
            </a:r>
            <a:r>
              <a:rPr lang="en-US" sz="1400" dirty="0" err="1"/>
              <a:t>eitʃ</a:t>
            </a:r>
            <a:r>
              <a:rPr lang="en-US" sz="1400" dirty="0"/>
              <a:t> ] [</a:t>
            </a:r>
            <a:r>
              <a:rPr lang="ru-RU" sz="1400" dirty="0" err="1" smtClean="0"/>
              <a:t>эйч</a:t>
            </a:r>
            <a:r>
              <a:rPr lang="ru-RU" sz="1400" dirty="0" smtClean="0"/>
              <a:t>]        </a:t>
            </a:r>
            <a:r>
              <a:rPr lang="en-US" sz="1400" dirty="0" err="1" smtClean="0"/>
              <a:t>Uu</a:t>
            </a:r>
            <a:r>
              <a:rPr lang="en-US" sz="1400" dirty="0" smtClean="0"/>
              <a:t> </a:t>
            </a:r>
            <a:r>
              <a:rPr lang="en-US" sz="1400" dirty="0"/>
              <a:t>[ </a:t>
            </a:r>
            <a:r>
              <a:rPr lang="en-US" sz="1400" dirty="0" err="1"/>
              <a:t>ju</a:t>
            </a:r>
            <a:r>
              <a:rPr lang="en-US" sz="1400" dirty="0"/>
              <a:t>: ] [</a:t>
            </a:r>
            <a:r>
              <a:rPr lang="ru-RU" sz="1400" dirty="0"/>
              <a:t>ю]</a:t>
            </a:r>
          </a:p>
          <a:p>
            <a:pPr marL="0" indent="0" algn="just">
              <a:buNone/>
            </a:pPr>
            <a:r>
              <a:rPr lang="en-US" sz="1400" dirty="0"/>
              <a:t>Ii [ </a:t>
            </a:r>
            <a:r>
              <a:rPr lang="en-US" sz="1400" dirty="0" err="1"/>
              <a:t>ai</a:t>
            </a:r>
            <a:r>
              <a:rPr lang="en-US" sz="1400" dirty="0"/>
              <a:t> ] [</a:t>
            </a:r>
            <a:r>
              <a:rPr lang="ru-RU" sz="1400" dirty="0"/>
              <a:t>ай]	</a:t>
            </a:r>
            <a:r>
              <a:rPr lang="ru-RU" sz="1400" dirty="0" smtClean="0"/>
              <a:t>            </a:t>
            </a:r>
            <a:r>
              <a:rPr lang="en-US" sz="1400" dirty="0" err="1" smtClean="0"/>
              <a:t>Vv</a:t>
            </a:r>
            <a:r>
              <a:rPr lang="en-US" sz="1400" dirty="0" smtClean="0"/>
              <a:t> </a:t>
            </a:r>
            <a:r>
              <a:rPr lang="en-US" sz="1400" dirty="0"/>
              <a:t>[ vi: ] [</a:t>
            </a:r>
            <a:r>
              <a:rPr lang="ru-RU" sz="1400" dirty="0" err="1"/>
              <a:t>ви</a:t>
            </a:r>
            <a:r>
              <a:rPr lang="ru-RU" sz="1400" dirty="0"/>
              <a:t>]</a:t>
            </a:r>
          </a:p>
          <a:p>
            <a:pPr marL="0" indent="0" algn="just">
              <a:buNone/>
            </a:pPr>
            <a:r>
              <a:rPr lang="en-US" sz="1400" dirty="0" err="1"/>
              <a:t>Jj</a:t>
            </a:r>
            <a:r>
              <a:rPr lang="en-US" sz="1400" dirty="0"/>
              <a:t> [ </a:t>
            </a:r>
            <a:r>
              <a:rPr lang="en-US" sz="1400" dirty="0" err="1"/>
              <a:t>dʒei</a:t>
            </a:r>
            <a:r>
              <a:rPr lang="en-US" sz="1400" dirty="0"/>
              <a:t> ] [</a:t>
            </a:r>
            <a:r>
              <a:rPr lang="ru-RU" sz="1400" dirty="0" err="1" smtClean="0"/>
              <a:t>джей</a:t>
            </a:r>
            <a:r>
              <a:rPr lang="ru-RU" sz="1400" dirty="0" smtClean="0"/>
              <a:t>]     </a:t>
            </a:r>
            <a:r>
              <a:rPr lang="en-US" sz="1400" dirty="0" err="1" smtClean="0"/>
              <a:t>Ww</a:t>
            </a:r>
            <a:r>
              <a:rPr lang="en-US" sz="1400" dirty="0" smtClean="0"/>
              <a:t> </a:t>
            </a:r>
            <a:r>
              <a:rPr lang="en-US" sz="1400" dirty="0"/>
              <a:t>[ `</a:t>
            </a:r>
            <a:r>
              <a:rPr lang="en-US" sz="1400" dirty="0" err="1"/>
              <a:t>dʌbl</a:t>
            </a:r>
            <a:r>
              <a:rPr lang="en-US" sz="1400" dirty="0"/>
              <a:t> `</a:t>
            </a:r>
            <a:r>
              <a:rPr lang="en-US" sz="1400" dirty="0" err="1"/>
              <a:t>ju</a:t>
            </a:r>
            <a:r>
              <a:rPr lang="en-US" sz="1400" dirty="0"/>
              <a:t>: ] [</a:t>
            </a:r>
            <a:r>
              <a:rPr lang="ru-RU" sz="1400" dirty="0" err="1"/>
              <a:t>дабл</a:t>
            </a:r>
            <a:r>
              <a:rPr lang="ru-RU" sz="1400" dirty="0"/>
              <a:t>-ю]</a:t>
            </a:r>
          </a:p>
          <a:p>
            <a:pPr marL="0" indent="0" algn="just">
              <a:buNone/>
            </a:pPr>
            <a:r>
              <a:rPr lang="en-US" sz="1400" dirty="0" err="1"/>
              <a:t>Kk</a:t>
            </a:r>
            <a:r>
              <a:rPr lang="en-US" sz="1400" dirty="0"/>
              <a:t> [ </a:t>
            </a:r>
            <a:r>
              <a:rPr lang="en-US" sz="1400" dirty="0" err="1"/>
              <a:t>kei</a:t>
            </a:r>
            <a:r>
              <a:rPr lang="en-US" sz="1400" dirty="0"/>
              <a:t> ] [</a:t>
            </a:r>
            <a:r>
              <a:rPr lang="ru-RU" sz="1400" dirty="0" err="1" smtClean="0"/>
              <a:t>кей</a:t>
            </a:r>
            <a:r>
              <a:rPr lang="ru-RU" sz="1400" dirty="0" smtClean="0"/>
              <a:t>]          </a:t>
            </a:r>
            <a:r>
              <a:rPr lang="en-US" sz="1400" dirty="0" smtClean="0"/>
              <a:t>Xx </a:t>
            </a:r>
            <a:r>
              <a:rPr lang="en-US" sz="1400" dirty="0"/>
              <a:t>[ </a:t>
            </a:r>
            <a:r>
              <a:rPr lang="en-US" sz="1400" dirty="0" err="1"/>
              <a:t>eks</a:t>
            </a:r>
            <a:r>
              <a:rPr lang="en-US" sz="1400" dirty="0"/>
              <a:t> ] [</a:t>
            </a:r>
            <a:r>
              <a:rPr lang="ru-RU" sz="1400" dirty="0"/>
              <a:t>экс]</a:t>
            </a:r>
          </a:p>
          <a:p>
            <a:pPr marL="0" indent="0" algn="just">
              <a:buNone/>
            </a:pPr>
            <a:r>
              <a:rPr lang="en-US" sz="1400" dirty="0" err="1"/>
              <a:t>Ll</a:t>
            </a:r>
            <a:r>
              <a:rPr lang="en-US" sz="1400" dirty="0"/>
              <a:t> [ el ] [</a:t>
            </a:r>
            <a:r>
              <a:rPr lang="ru-RU" sz="1400" dirty="0"/>
              <a:t>эл]	</a:t>
            </a:r>
            <a:r>
              <a:rPr lang="ru-RU" sz="1400" dirty="0" smtClean="0"/>
              <a:t>            </a:t>
            </a:r>
            <a:r>
              <a:rPr lang="en-US" sz="1400" dirty="0" err="1" smtClean="0"/>
              <a:t>Yy</a:t>
            </a:r>
            <a:r>
              <a:rPr lang="en-US" sz="1400" dirty="0" smtClean="0"/>
              <a:t> </a:t>
            </a:r>
            <a:r>
              <a:rPr lang="en-US" sz="1400" dirty="0"/>
              <a:t>[ </a:t>
            </a:r>
            <a:r>
              <a:rPr lang="en-US" sz="1400" dirty="0" err="1"/>
              <a:t>wai</a:t>
            </a:r>
            <a:r>
              <a:rPr lang="en-US" sz="1400" dirty="0"/>
              <a:t> ] [</a:t>
            </a:r>
            <a:r>
              <a:rPr lang="ru-RU" sz="1400" dirty="0" err="1"/>
              <a:t>уай</a:t>
            </a:r>
            <a:r>
              <a:rPr lang="ru-RU" sz="1400" dirty="0"/>
              <a:t>]</a:t>
            </a:r>
          </a:p>
          <a:p>
            <a:pPr marL="0" indent="0" algn="just">
              <a:buNone/>
            </a:pPr>
            <a:r>
              <a:rPr lang="en-US" sz="1400" dirty="0"/>
              <a:t>Mm [ </a:t>
            </a:r>
            <a:r>
              <a:rPr lang="en-US" sz="1400" dirty="0" err="1"/>
              <a:t>em</a:t>
            </a:r>
            <a:r>
              <a:rPr lang="en-US" sz="1400" dirty="0"/>
              <a:t> ] [</a:t>
            </a:r>
            <a:r>
              <a:rPr lang="ru-RU" sz="1400" dirty="0" smtClean="0"/>
              <a:t>эм]        </a:t>
            </a:r>
            <a:r>
              <a:rPr lang="en-US" sz="1400" dirty="0" err="1" smtClean="0"/>
              <a:t>Zz</a:t>
            </a:r>
            <a:r>
              <a:rPr lang="en-US" sz="1400" dirty="0" smtClean="0"/>
              <a:t> </a:t>
            </a:r>
            <a:r>
              <a:rPr lang="en-US" sz="1400" dirty="0"/>
              <a:t>[ zed / </a:t>
            </a:r>
            <a:r>
              <a:rPr lang="en-US" sz="1400" dirty="0" err="1"/>
              <a:t>zi</a:t>
            </a:r>
            <a:r>
              <a:rPr lang="en-US" sz="1400" dirty="0"/>
              <a:t>ː] [</a:t>
            </a:r>
            <a:r>
              <a:rPr lang="ru-RU" sz="1400" dirty="0" err="1"/>
              <a:t>зед</a:t>
            </a:r>
            <a:r>
              <a:rPr lang="ru-RU" sz="1400" dirty="0"/>
              <a:t> / </a:t>
            </a:r>
            <a:r>
              <a:rPr lang="ru-RU" sz="1400" dirty="0" err="1"/>
              <a:t>зи</a:t>
            </a:r>
            <a:r>
              <a:rPr lang="ru-RU" sz="1400" dirty="0"/>
              <a:t>]</a:t>
            </a:r>
          </a:p>
        </p:txBody>
      </p:sp>
    </p:spTree>
    <p:extLst>
      <p:ext uri="{BB962C8B-B14F-4D97-AF65-F5344CB8AC3E}">
        <p14:creationId xmlns:p14="http://schemas.microsoft.com/office/powerpoint/2010/main" val="1475245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a:bodyPr>
          <a:lstStyle/>
          <a:p>
            <a:r>
              <a:rPr lang="ru-RU" sz="1800" b="1" i="1" dirty="0" smtClean="0"/>
              <a:t>Английские и татарские пословицы и поговорки</a:t>
            </a:r>
            <a:endParaRPr lang="ru-RU" sz="1800" b="1" i="1" dirty="0"/>
          </a:p>
        </p:txBody>
      </p:sp>
      <p:sp>
        <p:nvSpPr>
          <p:cNvPr id="3" name="Объект 2"/>
          <p:cNvSpPr>
            <a:spLocks noGrp="1"/>
          </p:cNvSpPr>
          <p:nvPr>
            <p:ph idx="1"/>
          </p:nvPr>
        </p:nvSpPr>
        <p:spPr>
          <a:xfrm>
            <a:off x="457200" y="764704"/>
            <a:ext cx="8229600" cy="5361459"/>
          </a:xfrm>
        </p:spPr>
        <p:txBody>
          <a:bodyPr>
            <a:noAutofit/>
          </a:bodyPr>
          <a:lstStyle/>
          <a:p>
            <a:r>
              <a:rPr lang="en-US" sz="1600" dirty="0" smtClean="0"/>
              <a:t>The </a:t>
            </a:r>
            <a:r>
              <a:rPr lang="en-US" sz="1600" dirty="0"/>
              <a:t>race is got by running. – </a:t>
            </a:r>
            <a:r>
              <a:rPr lang="ru-RU" sz="1600" dirty="0"/>
              <a:t>Успех достигается трудом.	</a:t>
            </a:r>
          </a:p>
          <a:p>
            <a:r>
              <a:rPr lang="ru-RU" sz="1600" dirty="0" err="1"/>
              <a:t>Эш</a:t>
            </a:r>
            <a:r>
              <a:rPr lang="ru-RU" sz="1600" dirty="0"/>
              <a:t> </a:t>
            </a:r>
            <a:r>
              <a:rPr lang="ru-RU" sz="1600" dirty="0" err="1"/>
              <a:t>эшлэми</a:t>
            </a:r>
            <a:r>
              <a:rPr lang="ru-RU" sz="1600" dirty="0"/>
              <a:t> </a:t>
            </a:r>
            <a:r>
              <a:rPr lang="ru-RU" sz="1600" dirty="0" err="1"/>
              <a:t>уныш</a:t>
            </a:r>
            <a:r>
              <a:rPr lang="ru-RU" sz="1600" dirty="0"/>
              <a:t> </a:t>
            </a:r>
            <a:r>
              <a:rPr lang="ru-RU" sz="1600" dirty="0" err="1"/>
              <a:t>килми</a:t>
            </a:r>
            <a:r>
              <a:rPr lang="ru-RU" sz="1600" dirty="0"/>
              <a:t>. –  Без труда нет успеха.</a:t>
            </a:r>
          </a:p>
          <a:p>
            <a:pPr marL="0" indent="0">
              <a:buNone/>
            </a:pPr>
            <a:endParaRPr lang="ru-RU" sz="1600" dirty="0"/>
          </a:p>
          <a:p>
            <a:r>
              <a:rPr lang="en-US" sz="1600" dirty="0"/>
              <a:t>Good horse should be seldom spurred. – </a:t>
            </a:r>
            <a:r>
              <a:rPr lang="ru-RU" sz="1600" dirty="0"/>
              <a:t>Хорошую лошадь не приходится </a:t>
            </a:r>
            <a:r>
              <a:rPr lang="ru-RU" sz="1600" dirty="0" smtClean="0"/>
              <a:t>подгонять.	</a:t>
            </a:r>
          </a:p>
          <a:p>
            <a:r>
              <a:rPr lang="ru-RU" sz="1600" dirty="0" err="1"/>
              <a:t>Кулында</a:t>
            </a:r>
            <a:r>
              <a:rPr lang="ru-RU" sz="1600" dirty="0"/>
              <a:t> </a:t>
            </a:r>
            <a:r>
              <a:rPr lang="ru-RU" sz="1600" dirty="0" err="1"/>
              <a:t>эш</a:t>
            </a:r>
            <a:r>
              <a:rPr lang="ru-RU" sz="1600" dirty="0"/>
              <a:t> </a:t>
            </a:r>
            <a:r>
              <a:rPr lang="ru-RU" sz="1600" dirty="0" err="1"/>
              <a:t>булса</a:t>
            </a:r>
            <a:r>
              <a:rPr lang="ru-RU" sz="1600" dirty="0"/>
              <a:t>, </a:t>
            </a:r>
            <a:r>
              <a:rPr lang="ru-RU" sz="1600" dirty="0" err="1"/>
              <a:t>эч</a:t>
            </a:r>
            <a:r>
              <a:rPr lang="ru-RU" sz="1600" dirty="0"/>
              <a:t> </a:t>
            </a:r>
            <a:r>
              <a:rPr lang="ru-RU" sz="1600" dirty="0" err="1"/>
              <a:t>пошарга</a:t>
            </a:r>
            <a:r>
              <a:rPr lang="ru-RU" sz="1600" dirty="0"/>
              <a:t> </a:t>
            </a:r>
            <a:r>
              <a:rPr lang="ru-RU" sz="1600" dirty="0" err="1"/>
              <a:t>вакыт</a:t>
            </a:r>
            <a:r>
              <a:rPr lang="ru-RU" sz="1600" dirty="0"/>
              <a:t> юг. – Если в руках работа, некогда переживать. </a:t>
            </a:r>
          </a:p>
          <a:p>
            <a:pPr marL="0" indent="0">
              <a:buNone/>
            </a:pPr>
            <a:r>
              <a:rPr lang="ru-RU" sz="1600" dirty="0"/>
              <a:t>	</a:t>
            </a:r>
          </a:p>
          <a:p>
            <a:r>
              <a:rPr lang="en-US" sz="1600" dirty="0"/>
              <a:t>He is not the best carpenter that makes the most chips. – </a:t>
            </a:r>
            <a:r>
              <a:rPr lang="ru-RU" sz="1600" dirty="0"/>
              <a:t>Не тот плотник хорош, у которого много стружек.	</a:t>
            </a:r>
          </a:p>
          <a:p>
            <a:r>
              <a:rPr lang="ru-RU" sz="1600" dirty="0" err="1"/>
              <a:t>Эш</a:t>
            </a:r>
            <a:r>
              <a:rPr lang="ru-RU" sz="1600" dirty="0"/>
              <a:t> </a:t>
            </a:r>
            <a:r>
              <a:rPr lang="ru-RU" sz="1600" dirty="0" err="1"/>
              <a:t>остадан</a:t>
            </a:r>
            <a:r>
              <a:rPr lang="ru-RU" sz="1600" dirty="0"/>
              <a:t> курка. –  Дело мастера боится.</a:t>
            </a:r>
          </a:p>
          <a:p>
            <a:pPr marL="0" indent="0">
              <a:buNone/>
            </a:pPr>
            <a:endParaRPr lang="ru-RU" sz="1600" dirty="0"/>
          </a:p>
          <a:p>
            <a:r>
              <a:rPr lang="en-US" sz="1600" dirty="0"/>
              <a:t>Jack of all trades and master of none. – </a:t>
            </a:r>
            <a:r>
              <a:rPr lang="ru-RU" sz="1600" dirty="0"/>
              <a:t>Джек на все руки мастер, но не владеет хорошо ни одним ремеслом.	</a:t>
            </a:r>
          </a:p>
          <a:p>
            <a:r>
              <a:rPr lang="ru-RU" sz="1600" dirty="0" err="1"/>
              <a:t>Барын</a:t>
            </a:r>
            <a:r>
              <a:rPr lang="ru-RU" sz="1600" dirty="0"/>
              <a:t> да </a:t>
            </a:r>
            <a:r>
              <a:rPr lang="ru-RU" sz="1600" dirty="0" err="1"/>
              <a:t>белэм</a:t>
            </a:r>
            <a:r>
              <a:rPr lang="ru-RU" sz="1600" dirty="0"/>
              <a:t> </a:t>
            </a:r>
            <a:r>
              <a:rPr lang="ru-RU" sz="1600" dirty="0" err="1"/>
              <a:t>дигэн</a:t>
            </a:r>
            <a:r>
              <a:rPr lang="ru-RU" sz="1600" dirty="0"/>
              <a:t> </a:t>
            </a:r>
            <a:r>
              <a:rPr lang="ru-RU" sz="1600" dirty="0" err="1"/>
              <a:t>Бер</a:t>
            </a:r>
            <a:r>
              <a:rPr lang="ru-RU" sz="1600" dirty="0"/>
              <a:t> </a:t>
            </a:r>
            <a:r>
              <a:rPr lang="ru-RU" sz="1600" dirty="0" err="1"/>
              <a:t>эш</a:t>
            </a:r>
            <a:r>
              <a:rPr lang="ru-RU" sz="1600" dirty="0"/>
              <a:t> тэ </a:t>
            </a:r>
            <a:r>
              <a:rPr lang="ru-RU" sz="1600" dirty="0" err="1"/>
              <a:t>белмэс</a:t>
            </a:r>
            <a:r>
              <a:rPr lang="ru-RU" sz="1600" dirty="0"/>
              <a:t>. – Тот, кто говорит, что все умеет, ничего не умеет. </a:t>
            </a:r>
          </a:p>
          <a:p>
            <a:pPr marL="0" indent="0">
              <a:buNone/>
            </a:pPr>
            <a:r>
              <a:rPr lang="ru-RU" sz="1600" dirty="0"/>
              <a:t>	</a:t>
            </a:r>
          </a:p>
          <a:p>
            <a:r>
              <a:rPr lang="en-US" sz="1600" dirty="0"/>
              <a:t>A chief cook and bottle-waster. – </a:t>
            </a:r>
            <a:r>
              <a:rPr lang="ru-RU" sz="1600" dirty="0"/>
              <a:t>И шеф, и повар, и посудомойка	</a:t>
            </a:r>
          </a:p>
          <a:p>
            <a:r>
              <a:rPr lang="ru-RU" sz="1600" dirty="0" err="1"/>
              <a:t>Кулыннан</a:t>
            </a:r>
            <a:r>
              <a:rPr lang="ru-RU" sz="1600" dirty="0"/>
              <a:t> </a:t>
            </a:r>
            <a:r>
              <a:rPr lang="ru-RU" sz="1600" dirty="0" err="1"/>
              <a:t>ботен</a:t>
            </a:r>
            <a:r>
              <a:rPr lang="ru-RU" sz="1600" dirty="0"/>
              <a:t> </a:t>
            </a:r>
            <a:r>
              <a:rPr lang="ru-RU" sz="1600" dirty="0" err="1"/>
              <a:t>эш</a:t>
            </a:r>
            <a:r>
              <a:rPr lang="ru-RU" sz="1600" dirty="0"/>
              <a:t> тэ </a:t>
            </a:r>
            <a:r>
              <a:rPr lang="ru-RU" sz="1600" dirty="0" err="1"/>
              <a:t>килэ</a:t>
            </a:r>
            <a:r>
              <a:rPr lang="ru-RU" sz="1600" dirty="0"/>
              <a:t>. –  Мастер на все руки.</a:t>
            </a:r>
          </a:p>
          <a:p>
            <a:pPr marL="0" indent="0">
              <a:buNone/>
            </a:pPr>
            <a:r>
              <a:rPr lang="ru-RU" sz="1600" dirty="0"/>
              <a:t>	</a:t>
            </a:r>
          </a:p>
          <a:p>
            <a:r>
              <a:rPr lang="en-US" sz="1600" dirty="0"/>
              <a:t>He who does not work, neither shall he eat. – </a:t>
            </a:r>
            <a:r>
              <a:rPr lang="ru-RU" sz="1600" dirty="0"/>
              <a:t>Кто не работает, тот не ест.	</a:t>
            </a:r>
          </a:p>
          <a:p>
            <a:r>
              <a:rPr lang="ru-RU" sz="1600" dirty="0"/>
              <a:t> Кем </a:t>
            </a:r>
            <a:r>
              <a:rPr lang="ru-RU" sz="1600" dirty="0" err="1"/>
              <a:t>эшлэми</a:t>
            </a:r>
            <a:r>
              <a:rPr lang="ru-RU" sz="1600" dirty="0"/>
              <a:t>, </a:t>
            </a:r>
            <a:r>
              <a:rPr lang="ru-RU" sz="1600" dirty="0" err="1"/>
              <a:t>шул</a:t>
            </a:r>
            <a:r>
              <a:rPr lang="ru-RU" sz="1600" dirty="0"/>
              <a:t> </a:t>
            </a:r>
            <a:r>
              <a:rPr lang="ru-RU" sz="1600" dirty="0" err="1"/>
              <a:t>ашамый</a:t>
            </a:r>
            <a:r>
              <a:rPr lang="ru-RU" sz="1600" dirty="0"/>
              <a:t>. –  Кто не работает, тот не ест.</a:t>
            </a:r>
          </a:p>
        </p:txBody>
      </p:sp>
    </p:spTree>
    <p:extLst>
      <p:ext uri="{BB962C8B-B14F-4D97-AF65-F5344CB8AC3E}">
        <p14:creationId xmlns:p14="http://schemas.microsoft.com/office/powerpoint/2010/main" val="1312042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457200" y="116632"/>
            <a:ext cx="8229600" cy="6408712"/>
          </a:xfrm>
        </p:spPr>
        <p:txBody>
          <a:bodyPr>
            <a:noAutofit/>
          </a:bodyPr>
          <a:lstStyle/>
          <a:p>
            <a:r>
              <a:rPr lang="en-US" sz="1600" dirty="0"/>
              <a:t>The early bird catches the warm. – </a:t>
            </a:r>
            <a:r>
              <a:rPr lang="ru-RU" sz="1600" dirty="0"/>
              <a:t>Ранняя пташка ловит червяка.	</a:t>
            </a:r>
          </a:p>
          <a:p>
            <a:r>
              <a:rPr lang="ru-RU" sz="1600" dirty="0" err="1"/>
              <a:t>Иртэ</a:t>
            </a:r>
            <a:r>
              <a:rPr lang="ru-RU" sz="1600" dirty="0"/>
              <a:t> </a:t>
            </a:r>
            <a:r>
              <a:rPr lang="ru-RU" sz="1600" dirty="0" err="1"/>
              <a:t>торган</a:t>
            </a:r>
            <a:r>
              <a:rPr lang="ru-RU" sz="1600" dirty="0"/>
              <a:t>, </a:t>
            </a:r>
            <a:r>
              <a:rPr lang="ru-RU" sz="1600" dirty="0" err="1"/>
              <a:t>эше</a:t>
            </a:r>
            <a:r>
              <a:rPr lang="ru-RU" sz="1600" dirty="0"/>
              <a:t> </a:t>
            </a:r>
            <a:r>
              <a:rPr lang="ru-RU" sz="1600" dirty="0" err="1"/>
              <a:t>унган</a:t>
            </a:r>
            <a:r>
              <a:rPr lang="ru-RU" sz="1600" dirty="0"/>
              <a:t>. – Рано встал, в делах преуспел.</a:t>
            </a:r>
          </a:p>
          <a:p>
            <a:pPr marL="0" indent="0">
              <a:buNone/>
            </a:pPr>
            <a:r>
              <a:rPr lang="ru-RU" sz="1600" dirty="0"/>
              <a:t>	</a:t>
            </a:r>
          </a:p>
          <a:p>
            <a:r>
              <a:rPr lang="en-US" sz="1600" dirty="0"/>
              <a:t>They must hunger in winter that will not work summer. – </a:t>
            </a:r>
            <a:r>
              <a:rPr lang="ru-RU" sz="1600" dirty="0"/>
              <a:t>Лето пролежишь, зимой будешь голодать.	</a:t>
            </a:r>
            <a:endParaRPr lang="ru-RU" sz="1600" dirty="0" smtClean="0"/>
          </a:p>
          <a:p>
            <a:r>
              <a:rPr lang="ru-RU" sz="1600" dirty="0" err="1"/>
              <a:t>Жэй</a:t>
            </a:r>
            <a:r>
              <a:rPr lang="ru-RU" sz="1600" dirty="0"/>
              <a:t> коне </a:t>
            </a:r>
            <a:r>
              <a:rPr lang="ru-RU" sz="1600" dirty="0" err="1"/>
              <a:t>жырларсын</a:t>
            </a:r>
            <a:r>
              <a:rPr lang="ru-RU" sz="1600" dirty="0"/>
              <a:t>, кыш коне </a:t>
            </a:r>
            <a:r>
              <a:rPr lang="ru-RU" sz="1600" dirty="0" err="1"/>
              <a:t>еларсын</a:t>
            </a:r>
            <a:r>
              <a:rPr lang="ru-RU" sz="1600" dirty="0"/>
              <a:t>. – Лето пропоешь, зиму проплачешь. </a:t>
            </a:r>
          </a:p>
          <a:p>
            <a:pPr marL="0" indent="0">
              <a:buNone/>
            </a:pPr>
            <a:r>
              <a:rPr lang="ru-RU" sz="1600" dirty="0"/>
              <a:t>	</a:t>
            </a:r>
          </a:p>
          <a:p>
            <a:r>
              <a:rPr lang="en-US" sz="1600" dirty="0"/>
              <a:t>Practice makes perfect. – </a:t>
            </a:r>
            <a:r>
              <a:rPr lang="ru-RU" sz="1600" dirty="0"/>
              <a:t>Практика способствует  совершенству.	</a:t>
            </a:r>
          </a:p>
          <a:p>
            <a:r>
              <a:rPr lang="ru-RU" sz="1600" dirty="0" err="1"/>
              <a:t>Эшэшкэ</a:t>
            </a:r>
            <a:r>
              <a:rPr lang="ru-RU" sz="1600" dirty="0"/>
              <a:t> </a:t>
            </a:r>
            <a:r>
              <a:rPr lang="ru-RU" sz="1600" dirty="0" err="1"/>
              <a:t>ойрэтэ</a:t>
            </a:r>
            <a:r>
              <a:rPr lang="ru-RU" sz="1600" dirty="0"/>
              <a:t>. – Работать работа учит.</a:t>
            </a:r>
          </a:p>
          <a:p>
            <a:pPr marL="0" indent="0">
              <a:buNone/>
            </a:pPr>
            <a:r>
              <a:rPr lang="ru-RU" sz="1600" dirty="0"/>
              <a:t>	</a:t>
            </a:r>
          </a:p>
          <a:p>
            <a:r>
              <a:rPr lang="en-US" sz="1600" dirty="0"/>
              <a:t>A good workman is known by his chips. –  </a:t>
            </a:r>
            <a:r>
              <a:rPr lang="ru-RU" sz="1600" dirty="0"/>
              <a:t>Хороший мастер известен своими стружками.	</a:t>
            </a:r>
          </a:p>
          <a:p>
            <a:r>
              <a:rPr lang="ru-RU" sz="1600" dirty="0"/>
              <a:t> </a:t>
            </a:r>
            <a:r>
              <a:rPr lang="ru-RU" sz="1600" dirty="0" err="1"/>
              <a:t>Булыр</a:t>
            </a:r>
            <a:r>
              <a:rPr lang="ru-RU" sz="1600" dirty="0"/>
              <a:t> </a:t>
            </a:r>
            <a:r>
              <a:rPr lang="ru-RU" sz="1600" dirty="0" err="1"/>
              <a:t>кеше</a:t>
            </a:r>
            <a:r>
              <a:rPr lang="ru-RU" sz="1600" dirty="0"/>
              <a:t> </a:t>
            </a:r>
            <a:r>
              <a:rPr lang="ru-RU" sz="1600" dirty="0" err="1"/>
              <a:t>эшеннэн</a:t>
            </a:r>
            <a:r>
              <a:rPr lang="ru-RU" sz="1600" dirty="0"/>
              <a:t> </a:t>
            </a:r>
            <a:r>
              <a:rPr lang="ru-RU" sz="1600" dirty="0" err="1"/>
              <a:t>билгеле</a:t>
            </a:r>
            <a:r>
              <a:rPr lang="ru-RU" sz="1600" dirty="0"/>
              <a:t>. –  По работе мастера видно.</a:t>
            </a:r>
          </a:p>
          <a:p>
            <a:pPr marL="0" indent="0">
              <a:buNone/>
            </a:pPr>
            <a:r>
              <a:rPr lang="ru-RU" sz="1600" dirty="0"/>
              <a:t>	</a:t>
            </a:r>
          </a:p>
          <a:p>
            <a:r>
              <a:rPr lang="en-US" sz="1600" dirty="0"/>
              <a:t>As busy as a bee. – </a:t>
            </a:r>
            <a:r>
              <a:rPr lang="ru-RU" sz="1600" dirty="0"/>
              <a:t>Работящий как пчела.	</a:t>
            </a:r>
          </a:p>
          <a:p>
            <a:r>
              <a:rPr lang="ru-RU" sz="1600" dirty="0" err="1"/>
              <a:t>Кырмыска</a:t>
            </a:r>
            <a:r>
              <a:rPr lang="ru-RU" sz="1600" dirty="0"/>
              <a:t> </a:t>
            </a:r>
            <a:r>
              <a:rPr lang="ru-RU" sz="1600" dirty="0" err="1"/>
              <a:t>кебек</a:t>
            </a:r>
            <a:r>
              <a:rPr lang="ru-RU" sz="1600" dirty="0"/>
              <a:t> </a:t>
            </a:r>
            <a:r>
              <a:rPr lang="ru-RU" sz="1600" dirty="0" err="1"/>
              <a:t>эшчэн</a:t>
            </a:r>
            <a:r>
              <a:rPr lang="ru-RU" sz="1600" dirty="0"/>
              <a:t>. – Работящий как муравей.</a:t>
            </a:r>
          </a:p>
          <a:p>
            <a:pPr marL="0" indent="0">
              <a:buNone/>
            </a:pPr>
            <a:r>
              <a:rPr lang="ru-RU" sz="1600" dirty="0"/>
              <a:t>	</a:t>
            </a:r>
          </a:p>
          <a:p>
            <a:r>
              <a:rPr lang="en-US" sz="1600" dirty="0"/>
              <a:t>Great talkers are little doers. –  </a:t>
            </a:r>
            <a:r>
              <a:rPr lang="ru-RU" sz="1600" dirty="0"/>
              <a:t>Кто много говорит, тот мало делает.	</a:t>
            </a:r>
          </a:p>
          <a:p>
            <a:r>
              <a:rPr lang="ru-RU" sz="1600" dirty="0"/>
              <a:t>Аз </a:t>
            </a:r>
            <a:r>
              <a:rPr lang="ru-RU" sz="1600" dirty="0" err="1"/>
              <a:t>сойлэгэн</a:t>
            </a:r>
            <a:r>
              <a:rPr lang="ru-RU" sz="1600" dirty="0"/>
              <a:t> куп </a:t>
            </a:r>
            <a:r>
              <a:rPr lang="ru-RU" sz="1600" dirty="0" err="1"/>
              <a:t>эшлэр</a:t>
            </a:r>
            <a:r>
              <a:rPr lang="ru-RU" sz="1600" dirty="0"/>
              <a:t>. – Кто мало говорит, тот много делает.</a:t>
            </a:r>
          </a:p>
          <a:p>
            <a:pPr marL="0" indent="0">
              <a:buNone/>
            </a:pPr>
            <a:r>
              <a:rPr lang="ru-RU" sz="1600" dirty="0"/>
              <a:t>	</a:t>
            </a:r>
          </a:p>
          <a:p>
            <a:r>
              <a:rPr lang="en-US" sz="1600" dirty="0"/>
              <a:t>He that shoots often, at last shall hit the mark. –  </a:t>
            </a:r>
            <a:r>
              <a:rPr lang="ru-RU" sz="1600" dirty="0"/>
              <a:t>Кто часто стреляет, тот когда-нибудь попадет в цель.	</a:t>
            </a:r>
          </a:p>
          <a:p>
            <a:r>
              <a:rPr lang="ru-RU" sz="1600" dirty="0" err="1"/>
              <a:t>Тырышкан</a:t>
            </a:r>
            <a:r>
              <a:rPr lang="ru-RU" sz="1600" dirty="0"/>
              <a:t> </a:t>
            </a:r>
            <a:r>
              <a:rPr lang="ru-RU" sz="1600" dirty="0" err="1"/>
              <a:t>тапкан</a:t>
            </a:r>
            <a:r>
              <a:rPr lang="ru-RU" sz="1600" dirty="0"/>
              <a:t>, ташка </a:t>
            </a:r>
            <a:r>
              <a:rPr lang="ru-RU" sz="1600" dirty="0" err="1"/>
              <a:t>кадак</a:t>
            </a:r>
            <a:r>
              <a:rPr lang="ru-RU" sz="1600" dirty="0"/>
              <a:t> </a:t>
            </a:r>
            <a:r>
              <a:rPr lang="ru-RU" sz="1600" dirty="0" err="1"/>
              <a:t>каккан</a:t>
            </a:r>
            <a:r>
              <a:rPr lang="ru-RU" sz="1600" dirty="0"/>
              <a:t>. – Терпеливый нашел, и вбил гвоздь в  камень.</a:t>
            </a:r>
          </a:p>
        </p:txBody>
      </p:sp>
    </p:spTree>
    <p:extLst>
      <p:ext uri="{BB962C8B-B14F-4D97-AF65-F5344CB8AC3E}">
        <p14:creationId xmlns:p14="http://schemas.microsoft.com/office/powerpoint/2010/main" val="67127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000" dirty="0" smtClean="0"/>
              <a:t>В нашей семье говорят на трех языках: папа говорит на татарском и на русском, а мама – на татарском, на русском и еще на английском, она у нас переводчик, я говорю на татарском, на русском и учу английский язык, а моя сестренка, ей 2 года, говорит пока только на русском, но мы ее научим татарскому и английскому.</a:t>
            </a:r>
            <a:endParaRPr lang="ru-RU" sz="2000" dirty="0"/>
          </a:p>
        </p:txBody>
      </p:sp>
      <p:pic>
        <p:nvPicPr>
          <p:cNvPr id="1027" name="Picture 3" descr="C:\Users\Дом\AppData\Local\Microsoft\Windows\Temporary Internet Files\Content.IE5\NZMI4HVU\MP900438678[1].jp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879934"/>
            <a:ext cx="4038600" cy="403475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Дом\AppData\Local\Microsoft\Windows\Temporary Internet Files\Content.IE5\OAR5452H\MP900439407[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688551"/>
            <a:ext cx="4038600" cy="4349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91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922114"/>
          </a:xfrm>
        </p:spPr>
        <p:txBody>
          <a:bodyPr>
            <a:normAutofit/>
          </a:bodyPr>
          <a:lstStyle/>
          <a:p>
            <a:r>
              <a:rPr lang="ru-RU" b="1" i="1" dirty="0" smtClean="0">
                <a:solidFill>
                  <a:srgbClr val="0070C0"/>
                </a:solidFill>
              </a:rPr>
              <a:t>Методы исследования</a:t>
            </a:r>
            <a:endParaRPr lang="ru-RU" b="1" i="1" dirty="0">
              <a:solidFill>
                <a:srgbClr val="0070C0"/>
              </a:solidFill>
            </a:endParaRPr>
          </a:p>
        </p:txBody>
      </p:sp>
      <p:sp>
        <p:nvSpPr>
          <p:cNvPr id="6" name="Объект 5"/>
          <p:cNvSpPr>
            <a:spLocks noGrp="1"/>
          </p:cNvSpPr>
          <p:nvPr>
            <p:ph idx="1"/>
          </p:nvPr>
        </p:nvSpPr>
        <p:spPr>
          <a:xfrm>
            <a:off x="611560" y="1268760"/>
            <a:ext cx="8229600" cy="5256584"/>
          </a:xfrm>
        </p:spPr>
        <p:txBody>
          <a:bodyPr>
            <a:normAutofit/>
          </a:bodyPr>
          <a:lstStyle/>
          <a:p>
            <a:pPr marL="0" indent="0">
              <a:buNone/>
            </a:pPr>
            <a:r>
              <a:rPr lang="ru-RU" sz="3600" b="1" dirty="0" smtClean="0">
                <a:solidFill>
                  <a:srgbClr val="0070C0"/>
                </a:solidFill>
              </a:rPr>
              <a:t>- Чтение энциклопедии.</a:t>
            </a:r>
          </a:p>
          <a:p>
            <a:pPr>
              <a:buFontTx/>
              <a:buChar char="-"/>
            </a:pPr>
            <a:r>
              <a:rPr lang="ru-RU" sz="3600" b="1" dirty="0" smtClean="0">
                <a:solidFill>
                  <a:srgbClr val="0070C0"/>
                </a:solidFill>
              </a:rPr>
              <a:t>Просмотр фильмов о культуре, традициях и жизни русского, татарского и английского народов.</a:t>
            </a:r>
          </a:p>
          <a:p>
            <a:pPr>
              <a:buFontTx/>
              <a:buChar char="-"/>
            </a:pPr>
            <a:r>
              <a:rPr lang="ru-RU" sz="3600" b="1" dirty="0" smtClean="0">
                <a:solidFill>
                  <a:srgbClr val="0070C0"/>
                </a:solidFill>
              </a:rPr>
              <a:t>Рассматривание фотографий, иллюстраций.</a:t>
            </a:r>
          </a:p>
          <a:p>
            <a:pPr>
              <a:buFontTx/>
              <a:buChar char="-"/>
            </a:pPr>
            <a:r>
              <a:rPr lang="ru-RU" sz="3600" b="1" dirty="0" smtClean="0">
                <a:solidFill>
                  <a:srgbClr val="0070C0"/>
                </a:solidFill>
              </a:rPr>
              <a:t>Беседа  по теме с бабушкой.</a:t>
            </a:r>
          </a:p>
          <a:p>
            <a:pPr>
              <a:buFontTx/>
              <a:buChar char="-"/>
            </a:pPr>
            <a:r>
              <a:rPr lang="ru-RU" sz="3600" b="1" dirty="0" smtClean="0">
                <a:solidFill>
                  <a:srgbClr val="0070C0"/>
                </a:solidFill>
              </a:rPr>
              <a:t>Интернет</a:t>
            </a:r>
            <a:endParaRPr lang="ru-RU" sz="3600" b="1" dirty="0">
              <a:solidFill>
                <a:srgbClr val="0070C0"/>
              </a:solidFill>
            </a:endParaRPr>
          </a:p>
        </p:txBody>
      </p:sp>
    </p:spTree>
    <p:extLst>
      <p:ext uri="{BB962C8B-B14F-4D97-AF65-F5344CB8AC3E}">
        <p14:creationId xmlns:p14="http://schemas.microsoft.com/office/powerpoint/2010/main" val="153985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Россия – многонациональная страна</a:t>
            </a:r>
            <a:endParaRPr lang="ru-RU" dirty="0"/>
          </a:p>
        </p:txBody>
      </p:sp>
      <p:pic>
        <p:nvPicPr>
          <p:cNvPr id="2051" name="Picture 3" descr="D:\юля\Новая папка\4613234.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39552" y="1268760"/>
            <a:ext cx="8064895"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48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3528392"/>
          </a:xfrm>
        </p:spPr>
        <p:txBody>
          <a:bodyPr>
            <a:noAutofit/>
          </a:bodyPr>
          <a:lstStyle/>
          <a:p>
            <a:r>
              <a:rPr lang="ru-RU" sz="1600" dirty="0" smtClean="0"/>
              <a:t>     </a:t>
            </a:r>
            <a:r>
              <a:rPr lang="ru-RU" sz="1800" b="1" i="1" dirty="0" smtClean="0"/>
              <a:t>Татарский национальный костюм</a:t>
            </a:r>
            <a:br>
              <a:rPr lang="ru-RU" sz="1800" b="1" i="1" dirty="0" smtClean="0"/>
            </a:br>
            <a:r>
              <a:rPr lang="ru-RU" sz="1600" dirty="0" smtClean="0"/>
              <a:t> Издавна татарские костюмы отличались своей монументальностью и трапециевидной формой, им также была присуща яркость цветов и большое количество различных украшений. Очень часто для оформления своей одежды татары использовали меха различных животных: бобра, куницы, черно-бурой лисицы, и соболя. И мужчины и женщины в качестве основы своего костюма носили широкие, длинные рубахи (</a:t>
            </a:r>
            <a:r>
              <a:rPr lang="ru-RU" sz="1600" dirty="0" err="1" smtClean="0"/>
              <a:t>күлмәк</a:t>
            </a:r>
            <a:r>
              <a:rPr lang="ru-RU" sz="1600" dirty="0" smtClean="0"/>
              <a:t>), похожие на тунику, и штаны (</a:t>
            </a:r>
            <a:r>
              <a:rPr lang="ru-RU" sz="1600" dirty="0" err="1" smtClean="0"/>
              <a:t>ыштан</a:t>
            </a:r>
            <a:r>
              <a:rPr lang="ru-RU" sz="1600" dirty="0" smtClean="0"/>
              <a:t>), которые, как правило, изготавливались из сравнительно легких тканей. Поверх этого они одевали длинную со сплошным остовом распашную верхнюю одежду, не имеющую застежек. Именно поэтому, обязательным элементом традиционной верхней одежды татарина являлся пояс, изготовленный из ткани, связанный из шерсти, а иногда и просто самотканый. Вообще, костюмы женщин отличались от мужских лишь массивными </a:t>
            </a:r>
            <a:r>
              <a:rPr lang="ru-RU" sz="1600" dirty="0" err="1" smtClean="0"/>
              <a:t>накосными</a:t>
            </a:r>
            <a:r>
              <a:rPr lang="ru-RU" sz="1600" dirty="0" smtClean="0"/>
              <a:t>, нагрудными и наручными украшениями и сложными головными уборами, как правило, сочетающимися с покрывалами.  </a:t>
            </a:r>
            <a:endParaRPr lang="ru-RU" sz="1600" dirty="0"/>
          </a:p>
        </p:txBody>
      </p:sp>
      <p:pic>
        <p:nvPicPr>
          <p:cNvPr id="3074" name="Picture 2" descr="M:\презентация\l1003f.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467544" y="3897052"/>
            <a:ext cx="3816424" cy="2880320"/>
          </a:xfrm>
          <a:prstGeom prst="rect">
            <a:avLst/>
          </a:prstGeom>
          <a:noFill/>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sz="half" idx="2"/>
          </p:nvPr>
        </p:nvSpPr>
        <p:spPr/>
        <p:txBody>
          <a:bodyPr/>
          <a:lstStyle/>
          <a:p>
            <a:r>
              <a:rPr lang="ru-RU" dirty="0" smtClean="0"/>
              <a:t>                                                                                                                                                                                                                                                                                                                          </a:t>
            </a:r>
            <a:endParaRPr lang="ru-RU" dirty="0"/>
          </a:p>
        </p:txBody>
      </p:sp>
      <p:sp>
        <p:nvSpPr>
          <p:cNvPr id="6" name="Текст 5"/>
          <p:cNvSpPr>
            <a:spLocks noGrp="1"/>
          </p:cNvSpPr>
          <p:nvPr>
            <p:ph type="body" sz="quarter" idx="4294967295"/>
          </p:nvPr>
        </p:nvSpPr>
        <p:spPr>
          <a:xfrm flipH="1">
            <a:off x="4427984" y="2780928"/>
            <a:ext cx="3672408" cy="2232248"/>
          </a:xfrm>
        </p:spPr>
        <p:txBody>
          <a:bodyPr/>
          <a:lstStyle/>
          <a:p>
            <a:r>
              <a:rPr lang="ru-RU" dirty="0" smtClean="0"/>
              <a:t>                                                                   </a:t>
            </a:r>
            <a:endParaRPr lang="ru-RU" dirty="0"/>
          </a:p>
        </p:txBody>
      </p:sp>
      <p:pic>
        <p:nvPicPr>
          <p:cNvPr id="3076" name="Picture 4" descr="M:\презентация\e3054bb181cbcd8b9221da8240d51e34_712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005064"/>
            <a:ext cx="338437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204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426170"/>
          </a:xfrm>
        </p:spPr>
        <p:txBody>
          <a:bodyPr>
            <a:normAutofit fontScale="90000"/>
          </a:bodyPr>
          <a:lstStyle/>
          <a:p>
            <a:pPr algn="l"/>
            <a:r>
              <a:rPr lang="ru-RU" sz="1800" b="1" dirty="0" smtClean="0"/>
              <a:t>      Русская национальная одежда </a:t>
            </a:r>
            <a:r>
              <a:rPr lang="ru-RU" sz="1800" dirty="0" smtClean="0"/>
              <a:t>характеризуется особым скрытым напоминанием – патриотизмом, жизнелюбием, силой духа. Конкретно описать наряд довольно трудно, поскольку национальная одежда русского народа отличалась в зависимости от материального положения, социального статуса. Иными словами существовали два вида костюмов – городской и крестьянский. Само собой они отличались друг от друга не только стоимостью материала, но и элементами, украшениями и узорами.</a:t>
            </a:r>
            <a:endParaRPr lang="ru-RU" sz="1800" dirty="0"/>
          </a:p>
        </p:txBody>
      </p:sp>
      <p:pic>
        <p:nvPicPr>
          <p:cNvPr id="4100" name="Picture 4" descr="M:\презентация\1302680513_sarafan-rus.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rot="20401528">
            <a:off x="714375" y="2220119"/>
            <a:ext cx="352425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M:\презентация\305_33-300x450.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rot="1316818">
            <a:off x="4988258" y="2112872"/>
            <a:ext cx="3451173" cy="4439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43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251520" y="-171400"/>
            <a:ext cx="8373616" cy="4896544"/>
          </a:xfrm>
        </p:spPr>
        <p:txBody>
          <a:bodyPr>
            <a:normAutofit fontScale="90000"/>
          </a:bodyPr>
          <a:lstStyle/>
          <a:p>
            <a:pPr algn="l"/>
            <a:r>
              <a:rPr lang="ru-RU" sz="1600" b="1" i="1" dirty="0" smtClean="0"/>
              <a:t>     Английская народная одежда </a:t>
            </a:r>
            <a:r>
              <a:rPr lang="ru-RU" sz="1600" i="1" dirty="0" smtClean="0"/>
              <a:t>уже давно вышла из употребления. Ее надевают лишь члены национального общества английских танцев.</a:t>
            </a:r>
            <a:br>
              <a:rPr lang="ru-RU" sz="1600" i="1" dirty="0" smtClean="0"/>
            </a:br>
            <a:r>
              <a:rPr lang="ru-RU" sz="1600" i="1" dirty="0" smtClean="0"/>
              <a:t>Одной из основных частей этой женской одежды была широкая полотняная белая рубаха (</a:t>
            </a:r>
            <a:r>
              <a:rPr lang="ru-RU" sz="1600" i="1" dirty="0" err="1" smtClean="0"/>
              <a:t>smock</a:t>
            </a:r>
            <a:r>
              <a:rPr lang="ru-RU" sz="1600" i="1" dirty="0" smtClean="0"/>
              <a:t>) длиной почти до колен, со вшитыми широкими рукавами с ластовицами. Рукава не имели обшлагов, но у кисти суживались при помощи нескольких застроченных мелких складочек. Рубашка имела прямой разрез спереди и отложной воротник; на груди, воротнике, по низу рукавов она обильно украшалась яркой вышивкой. Поверх такой рубахи сельская женщина обычно надевала темную широкую юбку длиной до икр, у талии собранную в сборки и отделанную по подолу яркой тесьмой или лентой. Поверх юбки повязывался светлый передник, внизу также отделанный яркой тесьмой. В прохладные дни на рубаху надевали темную короткую кофту, плотно прилегающую в талии, с длинными рукавами и глубоким вырезом на груди. Головными уборами служили белые чепчики различной формы, чаще с широкой оборкой, обрамляющей лицо, или небольшие соломенные шляпки. Необходимой принадлежностью женского костюма была также большая клетчатая шаль с бахромой. Этот костюм еще в XIX в. носили многие сельские жительницы и даже некоторые фабричные работницы.</a:t>
            </a:r>
            <a:br>
              <a:rPr lang="ru-RU" sz="1600" i="1" dirty="0" smtClean="0"/>
            </a:br>
            <a:r>
              <a:rPr lang="ru-RU" sz="1600" i="1" dirty="0" smtClean="0"/>
              <a:t>Мужской народный костюм был забыт еще раньше, чем женский. Мужская рубаха по покрою была сходна с женской, но не имела такой обильной вышивки, была короче, и рукава ее были более узкие, часто с обшлагами. Короткие штаны-бриджи шили из грубого сукна или плиса. Костюм дополняла короткая темная куртка с воротником и отворотами и мягкая фуражка с козырьком</a:t>
            </a:r>
            <a:r>
              <a:rPr lang="ru-RU" sz="1600" b="1" i="1" dirty="0" smtClean="0"/>
              <a:t>.</a:t>
            </a:r>
            <a:endParaRPr lang="ru-RU" sz="1600" b="1" i="1" dirty="0"/>
          </a:p>
        </p:txBody>
      </p:sp>
      <p:pic>
        <p:nvPicPr>
          <p:cNvPr id="5122" name="Picture 2" descr="M:\презентация\2.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27584" y="4293096"/>
            <a:ext cx="2448272" cy="2448049"/>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M:\презентация\2658951c1f91f51ee1b9ee6827d5.jpe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572001" y="4365625"/>
            <a:ext cx="2736304" cy="2303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9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2002234"/>
          </a:xfrm>
        </p:spPr>
        <p:txBody>
          <a:bodyPr>
            <a:normAutofit fontScale="90000"/>
          </a:bodyPr>
          <a:lstStyle/>
          <a:p>
            <a:r>
              <a:rPr lang="ru-RU" sz="2000" b="1" dirty="0" smtClean="0"/>
              <a:t>Традиции русского народа</a:t>
            </a:r>
            <a:br>
              <a:rPr lang="ru-RU" sz="2000" b="1" dirty="0" smtClean="0"/>
            </a:br>
            <a:r>
              <a:rPr lang="ru-RU" sz="1800" b="1" dirty="0" smtClean="0"/>
              <a:t>Для русского человека очень важно его историческое наследие. Русские народные традиции и обычаи веками соблюдаются как среди сельских жителей, так и среди горожан. К ним относятся и христианские, и языческие обряды, пришедшие в современную жизнь с древних веков. Христианство дало народу Пасху и Рождество, язычество сказывается в праздновании россиянами Ивана Купалы и Масленицы. Рождественские колядки и свадебные обычаи также крепко вошли в современную жизнь. </a:t>
            </a:r>
            <a:endParaRPr lang="ru-RU" sz="1800" b="1" dirty="0"/>
          </a:p>
        </p:txBody>
      </p:sp>
      <p:pic>
        <p:nvPicPr>
          <p:cNvPr id="6147" name="Picture 3" descr="D:\юля\Новая папка\orig.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26725" y="2492896"/>
            <a:ext cx="2699550"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D:\юля\Новая папка\i.jpe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27984" y="2492896"/>
            <a:ext cx="3960440"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6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3226370"/>
          </a:xfrm>
        </p:spPr>
        <p:txBody>
          <a:bodyPr>
            <a:noAutofit/>
          </a:bodyPr>
          <a:lstStyle/>
          <a:p>
            <a:r>
              <a:rPr lang="ru-RU" sz="1800" b="1" i="1" dirty="0" smtClean="0"/>
              <a:t>Традиции татарского народа</a:t>
            </a:r>
            <a:br>
              <a:rPr lang="ru-RU" sz="1800" b="1" i="1" dirty="0" smtClean="0"/>
            </a:br>
            <a:r>
              <a:rPr lang="ru-RU" sz="1600" b="1" dirty="0" smtClean="0"/>
              <a:t>У каждого народа есть свои традиции и обычаи, уходящие корнями в далекое прошлое и воскреснувшие сейчас в виде национальных праздников. </a:t>
            </a:r>
            <a:br>
              <a:rPr lang="ru-RU" sz="1600" b="1" dirty="0" smtClean="0"/>
            </a:br>
            <a:r>
              <a:rPr lang="ru-RU" sz="1600" b="1" dirty="0" smtClean="0"/>
              <a:t>У татар есть два слова означающие праздник. Религиозные мусульманские праздники называются словом </a:t>
            </a:r>
            <a:r>
              <a:rPr lang="ru-RU" sz="1600" b="1" dirty="0" err="1" smtClean="0"/>
              <a:t>гает</a:t>
            </a:r>
            <a:r>
              <a:rPr lang="ru-RU" sz="1600" b="1" dirty="0" smtClean="0"/>
              <a:t> (</a:t>
            </a:r>
            <a:r>
              <a:rPr lang="ru-RU" sz="1600" b="1" dirty="0" err="1" smtClean="0"/>
              <a:t>ает</a:t>
            </a:r>
            <a:r>
              <a:rPr lang="ru-RU" sz="1600" b="1" dirty="0" smtClean="0"/>
              <a:t>) (Ураза </a:t>
            </a:r>
            <a:r>
              <a:rPr lang="ru-RU" sz="1600" b="1" dirty="0" err="1" smtClean="0"/>
              <a:t>гаете</a:t>
            </a:r>
            <a:r>
              <a:rPr lang="ru-RU" sz="1600" b="1" dirty="0" smtClean="0"/>
              <a:t> - праздник поста и </a:t>
            </a:r>
            <a:r>
              <a:rPr lang="ru-RU" sz="1600" b="1" dirty="0" err="1" smtClean="0"/>
              <a:t>Корбан</a:t>
            </a:r>
            <a:r>
              <a:rPr lang="ru-RU" sz="1600" b="1" dirty="0" smtClean="0"/>
              <a:t> </a:t>
            </a:r>
            <a:r>
              <a:rPr lang="ru-RU" sz="1600" b="1" dirty="0" err="1" smtClean="0"/>
              <a:t>гаете</a:t>
            </a:r>
            <a:r>
              <a:rPr lang="ru-RU" sz="1600" b="1" dirty="0" smtClean="0"/>
              <a:t> - праздник жертвы). А все народные, не религиозные праздники по-татарски называются </a:t>
            </a:r>
            <a:r>
              <a:rPr lang="ru-RU" sz="1600" b="1" dirty="0" err="1" smtClean="0"/>
              <a:t>бэйрэм</a:t>
            </a:r>
            <a:r>
              <a:rPr lang="ru-RU" sz="1600" b="1" dirty="0" smtClean="0"/>
              <a:t>, что означает «весенняя красота», «весеннее торжество . Мусульманские праздники - неотделимая часть исламских канонических обрядов, таких, как паломничество, молитва, пост или раздача милостыни. Основные праздники ислама взаимоувязаны и с главными догматами религии, которые провозглашают веру в единство и единственность Аллаха: его вечность, справедливость и всемогущество; предопределение; признание пророческой миссии иудейских и христианских пророков - </a:t>
            </a:r>
            <a:r>
              <a:rPr lang="ru-RU" sz="1600" b="1" dirty="0" err="1" smtClean="0"/>
              <a:t>единобожников</a:t>
            </a:r>
            <a:r>
              <a:rPr lang="ru-RU" sz="1600" b="1" dirty="0" smtClean="0"/>
              <a:t> и последнего из пророков в истории человечества - Мухаммеда; вера в священные книги, вечность и </a:t>
            </a:r>
            <a:r>
              <a:rPr lang="ru-RU" sz="1600" b="1" dirty="0" err="1" smtClean="0"/>
              <a:t>несотворенность</a:t>
            </a:r>
            <a:r>
              <a:rPr lang="ru-RU" sz="1600" b="1" dirty="0" smtClean="0"/>
              <a:t> Корана; вера в потусторонний мир, судный день, воскрешение мертвых, существование ада и рая.</a:t>
            </a:r>
            <a:endParaRPr lang="ru-RU" sz="1600" b="1" dirty="0"/>
          </a:p>
        </p:txBody>
      </p:sp>
      <p:pic>
        <p:nvPicPr>
          <p:cNvPr id="7170" name="Picture 2" descr="D:\юля\Новая папка\49465298.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11560" y="3716338"/>
            <a:ext cx="3491571" cy="266499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D:\юля\Новая папка\shoma_bas02_b.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60032" y="3789040"/>
            <a:ext cx="3816423"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42600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TotalTime>
  <Words>658</Words>
  <Application>Microsoft Office PowerPoint</Application>
  <PresentationFormat>Экран (4:3)</PresentationFormat>
  <Paragraphs>105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Иностранные языки в моей семье</vt:lpstr>
      <vt:lpstr>В нашей семье говорят на трех языках: папа говорит на татарском и на русском, а мама – на татарском, на русском и еще на английском, она у нас переводчик, я говорю на татарском, на русском и учу английский язык, а моя сестренка, ей 2 года, говорит пока только на русском, но мы ее научим татарскому и английскому.</vt:lpstr>
      <vt:lpstr>Методы исследования</vt:lpstr>
      <vt:lpstr>Россия – многонациональная страна</vt:lpstr>
      <vt:lpstr>     Татарский национальный костюм  Издавна татарские костюмы отличались своей монументальностью и трапециевидной формой, им также была присуща яркость цветов и большое количество различных украшений. Очень часто для оформления своей одежды татары использовали меха различных животных: бобра, куницы, черно-бурой лисицы, и соболя. И мужчины и женщины в качестве основы своего костюма носили широкие, длинные рубахи (күлмәк), похожие на тунику, и штаны (ыштан), которые, как правило, изготавливались из сравнительно легких тканей. Поверх этого они одевали длинную со сплошным остовом распашную верхнюю одежду, не имеющую застежек. Именно поэтому, обязательным элементом традиционной верхней одежды татарина являлся пояс, изготовленный из ткани, связанный из шерсти, а иногда и просто самотканый. Вообще, костюмы женщин отличались от мужских лишь массивными накосными, нагрудными и наручными украшениями и сложными головными уборами, как правило, сочетающимися с покрывалами.  </vt:lpstr>
      <vt:lpstr>      Русская национальная одежда характеризуется особым скрытым напоминанием – патриотизмом, жизнелюбием, силой духа. Конкретно описать наряд довольно трудно, поскольку национальная одежда русского народа отличалась в зависимости от материального положения, социального статуса. Иными словами существовали два вида костюмов – городской и крестьянский. Само собой они отличались друг от друга не только стоимостью материала, но и элементами, украшениями и узорами.</vt:lpstr>
      <vt:lpstr>     Английская народная одежда уже давно вышла из употребления. Ее надевают лишь члены национального общества английских танцев. Одной из основных частей этой женской одежды была широкая полотняная белая рубаха (smock) длиной почти до колен, со вшитыми широкими рукавами с ластовицами. Рукава не имели обшлагов, но у кисти суживались при помощи нескольких застроченных мелких складочек. Рубашка имела прямой разрез спереди и отложной воротник; на груди, воротнике, по низу рукавов она обильно украшалась яркой вышивкой. Поверх такой рубахи сельская женщина обычно надевала темную широкую юбку длиной до икр, у талии собранную в сборки и отделанную по подолу яркой тесьмой или лентой. Поверх юбки повязывался светлый передник, внизу также отделанный яркой тесьмой. В прохладные дни на рубаху надевали темную короткую кофту, плотно прилегающую в талии, с длинными рукавами и глубоким вырезом на груди. Головными уборами служили белые чепчики различной формы, чаще с широкой оборкой, обрамляющей лицо, или небольшие соломенные шляпки. Необходимой принадлежностью женского костюма была также большая клетчатая шаль с бахромой. Этот костюм еще в XIX в. носили многие сельские жительницы и даже некоторые фабричные работницы. Мужской народный костюм был забыт еще раньше, чем женский. Мужская рубаха по покрою была сходна с женской, но не имела такой обильной вышивки, была короче, и рукава ее были более узкие, часто с обшлагами. Короткие штаны-бриджи шили из грубого сукна или плиса. Костюм дополняла короткая темная куртка с воротником и отворотами и мягкая фуражка с козырьком.</vt:lpstr>
      <vt:lpstr>Традиции русского народа Для русского человека очень важно его историческое наследие. Русские народные традиции и обычаи веками соблюдаются как среди сельских жителей, так и среди горожан. К ним относятся и христианские, и языческие обряды, пришедшие в современную жизнь с древних веков. Христианство дало народу Пасху и Рождество, язычество сказывается в праздновании россиянами Ивана Купалы и Масленицы. Рождественские колядки и свадебные обычаи также крепко вошли в современную жизнь. </vt:lpstr>
      <vt:lpstr>Традиции татарского народа У каждого народа есть свои традиции и обычаи, уходящие корнями в далекое прошлое и воскреснувшие сейчас в виде национальных праздников.  У татар есть два слова означающие праздник. Религиозные мусульманские праздники называются словом гает (ает) (Ураза гаете - праздник поста и Корбан гаете - праздник жертвы). А все народные, не религиозные праздники по-татарски называются бэйрэм, что означает «весенняя красота», «весеннее торжество . Мусульманские праздники - неотделимая часть исламских канонических обрядов, таких, как паломничество, молитва, пост или раздача милостыни. Основные праздники ислама взаимоувязаны и с главными догматами религии, которые провозглашают веру в единство и единственность Аллаха: его вечность, справедливость и всемогущество; предопределение; признание пророческой миссии иудейских и христианских пророков - единобожников и последнего из пророков в истории человечества - Мухаммеда; вера в священные книги, вечность и несотворенность Корана; вера в потусторонний мир, судный день, воскрешение мертвых, существование ада и рая.</vt:lpstr>
      <vt:lpstr>Английские традиции Каждая страна и каждый народ имеет свои собственные обычаи и традиции. Вы не можете говорить об Англии, не говоря о её традициях и обычаях. Англичане гордятся своими традициями и бережно хранят их. Англичане являются домоседами. "В гостях хорошо, а дома лучше", говорят они. Когда они не работают, они любят проводить выходные дома со своими семьями.  Англичане очень любят камины, поэтому многие из них предпочитают открытый огонь центральному отоплению.  Они любят жить в домах с небольшим садом. Люди во всем мире знают поговорку: "Дом англичанина- его крепость".  Говорят, что английский народ,  сохраняет свои традиции даже в еде.  Англичане являются большими любителями чая. Они пьют его много раз в день. Некоторые англичане пьют чай на завтрак, чай во время обеда, после обеда, чай во "время чая" и чай с ужином. Некоторые английские семьи имеют "высокий чай" или большой чай и обходятся без ужина. </vt:lpstr>
      <vt:lpstr>Русский алфавит</vt:lpstr>
      <vt:lpstr>Татарский алфавит</vt:lpstr>
      <vt:lpstr>Английский алфавит</vt:lpstr>
      <vt:lpstr>Английские и татарские пословицы и поговорки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Иностранные языки в моей семье</dc:title>
  <dc:creator>Дом</dc:creator>
  <cp:lastModifiedBy>Дом</cp:lastModifiedBy>
  <cp:revision>22</cp:revision>
  <dcterms:created xsi:type="dcterms:W3CDTF">2012-12-13T14:27:03Z</dcterms:created>
  <dcterms:modified xsi:type="dcterms:W3CDTF">2013-02-21T03:34:18Z</dcterms:modified>
</cp:coreProperties>
</file>